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Lst>
  <p:sldIdLst>
    <p:sldId id="256" r:id="rId5"/>
    <p:sldId id="257" r:id="rId6"/>
    <p:sldId id="258" r:id="rId7"/>
    <p:sldId id="259" r:id="rId8"/>
    <p:sldId id="260" r:id="rId9"/>
    <p:sldId id="261" r:id="rId10"/>
    <p:sldId id="262" r:id="rId11"/>
    <p:sldId id="263"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llanmörkt format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p:scale>
          <a:sx n="47" d="100"/>
          <a:sy n="47" d="100"/>
        </p:scale>
        <p:origin x="101" y="725"/>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sv-SE"/>
              <a:t>Klicka här för att ändra mall för rubrikformat</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här för att ändra mall för underrubrikformat</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B61BEF0D-F0BB-DE4B-95CE-6DB70DBA9567}" type="datetimeFigureOut">
              <a:rPr lang="en-US" dirty="0"/>
              <a:pPr/>
              <a:t>5/12/2025</a:t>
            </a:fld>
            <a:endParaRPr lang="en-US" dirty="0"/>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sv-SE"/>
              <a:t>Klicka här för att ändra mall för rubrikformat</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5/12/2025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sv-SE"/>
              <a:t>Klicka här för att ändra mall för rubrikformat</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B61BEF0D-F0BB-DE4B-95CE-6DB70DBA9567}" type="datetimeFigureOut">
              <a:rPr lang="en-US" dirty="0"/>
              <a:pPr/>
              <a:t>5/12/2025</a:t>
            </a:fld>
            <a:endParaRPr lang="en-US" dirty="0"/>
          </a:p>
        </p:txBody>
      </p:sp>
      <p:sp>
        <p:nvSpPr>
          <p:cNvPr id="5" name="Footer Placeholder 4"/>
          <p:cNvSpPr>
            <a:spLocks noGrp="1"/>
          </p:cNvSpPr>
          <p:nvPr>
            <p:ph type="ftr" sz="quarter" idx="11"/>
          </p:nvPr>
        </p:nvSpPr>
        <p:spPr>
          <a:xfrm>
            <a:off x="774923" y="5951811"/>
            <a:ext cx="7896279" cy="365125"/>
          </a:xfrm>
        </p:spPr>
        <p:txBody>
          <a:bodyPr/>
          <a:lstStyle/>
          <a:p>
            <a:endParaRPr lang="en-US" dirty="0"/>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sv-SE"/>
              <a:t>Klicka här för att ändra mall för rubrikformat</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5/12/2025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558300" y="5956137"/>
            <a:ext cx="1052508"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sv-SE"/>
              <a:t>Klicka här för att ändra mall för rubrikformat</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a:t>Klicka här för att ändra format på bakgrundstexten</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pPr/>
              <a:t>5/12/2025</a:t>
            </a:fld>
            <a:endParaRPr lang="en-US" dirty="0"/>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sv-SE"/>
              <a:t>Klicka här för att ändra mall för rubrikformat</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5/12/2025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sv-SE"/>
              <a:t>Klicka här för att ändra mall för rubrikformat</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5/12/2025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sv-SE"/>
              <a:t>Klicka här för att ändra mall för rubrikformat</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5/12/2025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5/12/2025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sv-SE"/>
              <a:t>Klicka här för att ändra mall för rubrikformat</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pPr/>
              <a:t>5/12/2025</a:t>
            </a:fld>
            <a:endParaRPr lang="en-US" dirty="0"/>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sv-SE"/>
              <a:t>Klicka här för att ändra mall för rubrikformat</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sv-SE"/>
              <a:t>Klicka på ikonen för att lägga till en bild</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Date Placeholder 4"/>
          <p:cNvSpPr>
            <a:spLocks noGrp="1"/>
          </p:cNvSpPr>
          <p:nvPr>
            <p:ph type="dt" sz="half" idx="10"/>
          </p:nvPr>
        </p:nvSpPr>
        <p:spPr/>
        <p:txBody>
          <a:bodyPr/>
          <a:lstStyle/>
          <a:p>
            <a:fld id="{B61BEF0D-F0BB-DE4B-95CE-6DB70DBA9567}" type="datetimeFigureOut">
              <a:rPr lang="en-US" dirty="0"/>
              <a:pPr/>
              <a:t>5/12/2025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sv-SE"/>
              <a:t>Klicka här för att ändra mall för rubrikformat</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B61BEF0D-F0BB-DE4B-95CE-6DB70DBA9567}" type="datetimeFigureOut">
              <a:rPr lang="en-US" dirty="0"/>
              <a:pPr/>
              <a:t>5/12/2025</a:t>
            </a:fld>
            <a:endParaRPr lang="en-US" dirty="0"/>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dirty="0"/>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D57F1E4F-1CFF-5643-939E-217C01CDF565}" type="slidenum">
              <a:rPr lang="en-US" dirty="0"/>
              <a:pPr/>
              <a:t>‹#›</a:t>
            </a:fld>
            <a:endParaRPr lang="en-US" dirty="0"/>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B819AA9-7984-748D-FABF-28A7D47E69CB}"/>
              </a:ext>
            </a:extLst>
          </p:cNvPr>
          <p:cNvSpPr>
            <a:spLocks noGrp="1"/>
          </p:cNvSpPr>
          <p:nvPr>
            <p:ph type="ctrTitle"/>
          </p:nvPr>
        </p:nvSpPr>
        <p:spPr/>
        <p:txBody>
          <a:bodyPr/>
          <a:lstStyle/>
          <a:p>
            <a:r>
              <a:rPr lang="sv-SE" dirty="0"/>
              <a:t>Analys vetenskaplig artikel </a:t>
            </a:r>
          </a:p>
        </p:txBody>
      </p:sp>
      <p:sp>
        <p:nvSpPr>
          <p:cNvPr id="3" name="Underrubrik 2">
            <a:extLst>
              <a:ext uri="{FF2B5EF4-FFF2-40B4-BE49-F238E27FC236}">
                <a16:creationId xmlns:a16="http://schemas.microsoft.com/office/drawing/2014/main" id="{04FE329D-DD6B-39C9-728D-0D45D1EA93B3}"/>
              </a:ext>
            </a:extLst>
          </p:cNvPr>
          <p:cNvSpPr>
            <a:spLocks noGrp="1"/>
          </p:cNvSpPr>
          <p:nvPr>
            <p:ph type="subTitle" idx="1"/>
          </p:nvPr>
        </p:nvSpPr>
        <p:spPr/>
        <p:txBody>
          <a:bodyPr/>
          <a:lstStyle/>
          <a:p>
            <a:r>
              <a:rPr lang="sv-SE" dirty="0" err="1"/>
              <a:t>Selection</a:t>
            </a:r>
            <a:r>
              <a:rPr lang="sv-SE" dirty="0"/>
              <a:t> </a:t>
            </a:r>
            <a:r>
              <a:rPr lang="sv-SE" dirty="0" err="1"/>
              <a:t>of</a:t>
            </a:r>
            <a:r>
              <a:rPr lang="sv-SE" dirty="0"/>
              <a:t> the </a:t>
            </a:r>
            <a:r>
              <a:rPr lang="sv-SE" dirty="0" err="1"/>
              <a:t>critical</a:t>
            </a:r>
            <a:r>
              <a:rPr lang="sv-SE" dirty="0"/>
              <a:t> </a:t>
            </a:r>
            <a:r>
              <a:rPr lang="sv-SE" dirty="0" err="1"/>
              <a:t>effect</a:t>
            </a:r>
            <a:r>
              <a:rPr lang="sv-SE" dirty="0"/>
              <a:t> </a:t>
            </a:r>
            <a:r>
              <a:rPr lang="sv-SE" dirty="0" err="1"/>
              <a:t>size</a:t>
            </a:r>
            <a:r>
              <a:rPr lang="sv-SE" dirty="0"/>
              <a:t> </a:t>
            </a:r>
            <a:r>
              <a:rPr lang="sv-SE" dirty="0" err="1"/>
              <a:t>alters</a:t>
            </a:r>
            <a:r>
              <a:rPr lang="sv-SE" dirty="0"/>
              <a:t> </a:t>
            </a:r>
            <a:r>
              <a:rPr lang="sv-SE" dirty="0" err="1"/>
              <a:t>hazerd</a:t>
            </a:r>
            <a:r>
              <a:rPr lang="sv-SE" dirty="0"/>
              <a:t> </a:t>
            </a:r>
            <a:r>
              <a:rPr lang="sv-SE" dirty="0" err="1"/>
              <a:t>characterization</a:t>
            </a:r>
            <a:r>
              <a:rPr lang="sv-SE" dirty="0"/>
              <a:t> – a </a:t>
            </a:r>
            <a:r>
              <a:rPr lang="sv-SE" dirty="0" err="1"/>
              <a:t>retrospective</a:t>
            </a:r>
            <a:r>
              <a:rPr lang="sv-SE" dirty="0"/>
              <a:t> </a:t>
            </a:r>
            <a:r>
              <a:rPr lang="sv-SE" dirty="0" err="1"/>
              <a:t>analysis</a:t>
            </a:r>
            <a:r>
              <a:rPr lang="sv-SE" dirty="0"/>
              <a:t> </a:t>
            </a:r>
            <a:r>
              <a:rPr lang="sv-SE" dirty="0" err="1"/>
              <a:t>of</a:t>
            </a:r>
            <a:r>
              <a:rPr lang="sv-SE" dirty="0"/>
              <a:t> </a:t>
            </a:r>
            <a:r>
              <a:rPr lang="sv-SE" dirty="0" err="1"/>
              <a:t>key</a:t>
            </a:r>
            <a:r>
              <a:rPr lang="sv-SE" dirty="0"/>
              <a:t> studies </a:t>
            </a:r>
            <a:r>
              <a:rPr lang="sv-SE" dirty="0" err="1"/>
              <a:t>used</a:t>
            </a:r>
            <a:r>
              <a:rPr lang="sv-SE" dirty="0"/>
              <a:t> for risk </a:t>
            </a:r>
            <a:r>
              <a:rPr lang="sv-SE" dirty="0" err="1"/>
              <a:t>assessment</a:t>
            </a:r>
            <a:r>
              <a:rPr lang="sv-SE" dirty="0"/>
              <a:t> </a:t>
            </a:r>
            <a:r>
              <a:rPr lang="sv-SE" dirty="0" err="1"/>
              <a:t>of</a:t>
            </a:r>
            <a:r>
              <a:rPr lang="sv-SE" dirty="0"/>
              <a:t> </a:t>
            </a:r>
            <a:r>
              <a:rPr lang="sv-SE" dirty="0" err="1"/>
              <a:t>pfas</a:t>
            </a:r>
            <a:endParaRPr lang="sv-SE" dirty="0"/>
          </a:p>
        </p:txBody>
      </p:sp>
    </p:spTree>
    <p:extLst>
      <p:ext uri="{BB962C8B-B14F-4D97-AF65-F5344CB8AC3E}">
        <p14:creationId xmlns:p14="http://schemas.microsoft.com/office/powerpoint/2010/main" val="21436181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FA3B297-B873-827A-0C19-FFB09E710179}"/>
              </a:ext>
            </a:extLst>
          </p:cNvPr>
          <p:cNvSpPr>
            <a:spLocks noGrp="1"/>
          </p:cNvSpPr>
          <p:nvPr>
            <p:ph type="title"/>
          </p:nvPr>
        </p:nvSpPr>
        <p:spPr/>
        <p:txBody>
          <a:bodyPr/>
          <a:lstStyle/>
          <a:p>
            <a:r>
              <a:rPr lang="sv-SE" dirty="0"/>
              <a:t>Författarna</a:t>
            </a:r>
          </a:p>
        </p:txBody>
      </p:sp>
      <p:sp>
        <p:nvSpPr>
          <p:cNvPr id="3" name="Platshållare för innehåll 2">
            <a:extLst>
              <a:ext uri="{FF2B5EF4-FFF2-40B4-BE49-F238E27FC236}">
                <a16:creationId xmlns:a16="http://schemas.microsoft.com/office/drawing/2014/main" id="{9D9B5EDC-D827-5CCF-A885-3770AD16376F}"/>
              </a:ext>
            </a:extLst>
          </p:cNvPr>
          <p:cNvSpPr>
            <a:spLocks noGrp="1"/>
          </p:cNvSpPr>
          <p:nvPr>
            <p:ph idx="1"/>
          </p:nvPr>
        </p:nvSpPr>
        <p:spPr/>
        <p:txBody>
          <a:bodyPr/>
          <a:lstStyle/>
          <a:p>
            <a:r>
              <a:rPr lang="sv-SE" sz="1800" dirty="0">
                <a:effectLst/>
                <a:latin typeface="Times New Roman" panose="02020603050405020304" pitchFamily="18" charset="0"/>
                <a:ea typeface="Aptos" panose="020B0004020202020204" pitchFamily="34" charset="0"/>
                <a:cs typeface="Times New Roman" panose="02020603050405020304" pitchFamily="18" charset="0"/>
              </a:rPr>
              <a:t>Lars </a:t>
            </a:r>
            <a:r>
              <a:rPr lang="sv-SE" sz="1800" dirty="0" err="1">
                <a:effectLst/>
                <a:latin typeface="Times New Roman" panose="02020603050405020304" pitchFamily="18" charset="0"/>
                <a:ea typeface="Aptos" panose="020B0004020202020204" pitchFamily="34" charset="0"/>
                <a:cs typeface="Times New Roman" panose="02020603050405020304" pitchFamily="18" charset="0"/>
              </a:rPr>
              <a:t>Brunken</a:t>
            </a:r>
            <a:r>
              <a:rPr lang="sv-SE" sz="1800" dirty="0">
                <a:effectLst/>
                <a:latin typeface="Times New Roman" panose="02020603050405020304" pitchFamily="18" charset="0"/>
                <a:ea typeface="Aptos" panose="020B0004020202020204" pitchFamily="34" charset="0"/>
                <a:cs typeface="Times New Roman" panose="02020603050405020304" pitchFamily="18" charset="0"/>
              </a:rPr>
              <a:t>, Antero Vieira </a:t>
            </a:r>
            <a:r>
              <a:rPr lang="sv-SE" sz="1800" dirty="0" err="1">
                <a:effectLst/>
                <a:latin typeface="Times New Roman" panose="02020603050405020304" pitchFamily="18" charset="0"/>
                <a:ea typeface="Aptos" panose="020B0004020202020204" pitchFamily="34" charset="0"/>
                <a:cs typeface="Times New Roman" panose="02020603050405020304" pitchFamily="18" charset="0"/>
              </a:rPr>
              <a:t>silva</a:t>
            </a:r>
            <a:r>
              <a:rPr lang="sv-SE" sz="1800" dirty="0">
                <a:effectLst/>
                <a:latin typeface="Times New Roman" panose="02020603050405020304" pitchFamily="18" charset="0"/>
                <a:ea typeface="Aptos" panose="020B0004020202020204" pitchFamily="34" charset="0"/>
                <a:cs typeface="Times New Roman" panose="02020603050405020304" pitchFamily="18" charset="0"/>
              </a:rPr>
              <a:t>, Mattias Öberg</a:t>
            </a:r>
          </a:p>
          <a:p>
            <a:r>
              <a:rPr lang="sv-SE" sz="1800" dirty="0" err="1">
                <a:effectLst/>
                <a:latin typeface="Times New Roman" panose="02020603050405020304" pitchFamily="18" charset="0"/>
                <a:ea typeface="Aptos" panose="020B0004020202020204" pitchFamily="34" charset="0"/>
                <a:cs typeface="Times New Roman" panose="02020603050405020304" pitchFamily="18" charset="0"/>
              </a:rPr>
              <a:t>Frontiers</a:t>
            </a:r>
            <a:r>
              <a:rPr lang="sv-SE" sz="1800" dirty="0">
                <a:effectLst/>
                <a:latin typeface="Times New Roman" panose="02020603050405020304" pitchFamily="18" charset="0"/>
                <a:ea typeface="Aptos" panose="020B0004020202020204" pitchFamily="34" charset="0"/>
                <a:cs typeface="Times New Roman" panose="02020603050405020304" pitchFamily="18" charset="0"/>
              </a:rPr>
              <a:t> in </a:t>
            </a:r>
            <a:r>
              <a:rPr lang="sv-SE" sz="1800" dirty="0" err="1">
                <a:effectLst/>
                <a:latin typeface="Times New Roman" panose="02020603050405020304" pitchFamily="18" charset="0"/>
                <a:ea typeface="Aptos" panose="020B0004020202020204" pitchFamily="34" charset="0"/>
                <a:cs typeface="Times New Roman" panose="02020603050405020304" pitchFamily="18" charset="0"/>
              </a:rPr>
              <a:t>Toxicology</a:t>
            </a:r>
            <a:endParaRPr lang="sv-SE" dirty="0">
              <a:latin typeface="Times New Roman" panose="02020603050405020304" pitchFamily="18" charset="0"/>
              <a:ea typeface="Aptos" panose="020B0004020202020204" pitchFamily="34" charset="0"/>
              <a:cs typeface="Times New Roman" panose="02020603050405020304" pitchFamily="18" charset="0"/>
            </a:endParaRPr>
          </a:p>
          <a:p>
            <a:r>
              <a:rPr lang="sv-SE" sz="1800" dirty="0">
                <a:effectLst/>
                <a:latin typeface="Times New Roman" panose="02020603050405020304" pitchFamily="18" charset="0"/>
                <a:ea typeface="Aptos" panose="020B0004020202020204" pitchFamily="34" charset="0"/>
                <a:cs typeface="Times New Roman" panose="02020603050405020304" pitchFamily="18" charset="0"/>
              </a:rPr>
              <a:t>14 mars 2025. Studien genomfördes under 2023 och 2024</a:t>
            </a:r>
          </a:p>
          <a:p>
            <a:r>
              <a:rPr lang="sv-SE" dirty="0">
                <a:latin typeface="Times New Roman" panose="02020603050405020304" pitchFamily="18" charset="0"/>
                <a:cs typeface="Times New Roman" panose="02020603050405020304" pitchFamily="18" charset="0"/>
              </a:rPr>
              <a:t>Syftet: var att undersöka gamla nyckelstudier med nya metoder och nya CES värden för att undersöka om dem rekommendationsdoser vi använder idag, samt öppna upp för diskussion mellan myndigheter. </a:t>
            </a:r>
          </a:p>
        </p:txBody>
      </p:sp>
    </p:spTree>
    <p:extLst>
      <p:ext uri="{BB962C8B-B14F-4D97-AF65-F5344CB8AC3E}">
        <p14:creationId xmlns:p14="http://schemas.microsoft.com/office/powerpoint/2010/main" val="936000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928117C-9446-4E7F-AE62-95E0F6DB5B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sv-SE"/>
          </a:p>
        </p:txBody>
      </p:sp>
      <p:sp>
        <p:nvSpPr>
          <p:cNvPr id="13" name="Rectangle 12">
            <a:extLst>
              <a:ext uri="{FF2B5EF4-FFF2-40B4-BE49-F238E27FC236}">
                <a16:creationId xmlns:a16="http://schemas.microsoft.com/office/drawing/2014/main" id="{84D30AFB-4D71-48B0-AA00-28EE92363A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sv-SE"/>
          </a:p>
        </p:txBody>
      </p:sp>
      <p:sp>
        <p:nvSpPr>
          <p:cNvPr id="15" name="Rectangle 14">
            <a:extLst>
              <a:ext uri="{FF2B5EF4-FFF2-40B4-BE49-F238E27FC236}">
                <a16:creationId xmlns:a16="http://schemas.microsoft.com/office/drawing/2014/main" id="{96A0B76F-8010-4C62-B4B6-C5FC438C05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sv-SE"/>
          </a:p>
        </p:txBody>
      </p:sp>
      <p:sp>
        <p:nvSpPr>
          <p:cNvPr id="17" name="Rectangle 16">
            <a:extLst>
              <a:ext uri="{FF2B5EF4-FFF2-40B4-BE49-F238E27FC236}">
                <a16:creationId xmlns:a16="http://schemas.microsoft.com/office/drawing/2014/main" id="{9FC936C0-4624-438D-BDD0-6B296BD640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sv-SE"/>
          </a:p>
        </p:txBody>
      </p:sp>
      <p:sp>
        <p:nvSpPr>
          <p:cNvPr id="19" name="Rectangle 18">
            <a:extLst>
              <a:ext uri="{FF2B5EF4-FFF2-40B4-BE49-F238E27FC236}">
                <a16:creationId xmlns:a16="http://schemas.microsoft.com/office/drawing/2014/main" id="{E08D4B6A-8113-4DFB-B82E-B60CAC8E0A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21" name="Rectangle 20">
            <a:extLst>
              <a:ext uri="{FF2B5EF4-FFF2-40B4-BE49-F238E27FC236}">
                <a16:creationId xmlns:a16="http://schemas.microsoft.com/office/drawing/2014/main" id="{9822E561-F97C-4CBB-A9A6-A6BF6317BC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sv-SE"/>
          </a:p>
        </p:txBody>
      </p:sp>
      <p:sp>
        <p:nvSpPr>
          <p:cNvPr id="2" name="Rubrik 1">
            <a:extLst>
              <a:ext uri="{FF2B5EF4-FFF2-40B4-BE49-F238E27FC236}">
                <a16:creationId xmlns:a16="http://schemas.microsoft.com/office/drawing/2014/main" id="{57CABEB2-A590-8186-D2D7-8A437A90716B}"/>
              </a:ext>
            </a:extLst>
          </p:cNvPr>
          <p:cNvSpPr>
            <a:spLocks noGrp="1"/>
          </p:cNvSpPr>
          <p:nvPr>
            <p:ph type="title"/>
          </p:nvPr>
        </p:nvSpPr>
        <p:spPr>
          <a:xfrm>
            <a:off x="638620" y="863695"/>
            <a:ext cx="3511233" cy="3779995"/>
          </a:xfrm>
        </p:spPr>
        <p:txBody>
          <a:bodyPr vert="horz" lIns="91440" tIns="45720" rIns="91440" bIns="45720" rtlCol="0" anchor="ctr">
            <a:normAutofit/>
          </a:bodyPr>
          <a:lstStyle/>
          <a:p>
            <a:pPr algn="ctr"/>
            <a:r>
              <a:rPr lang="en-US" sz="3600">
                <a:solidFill>
                  <a:srgbClr val="FFFFFF"/>
                </a:solidFill>
              </a:rPr>
              <a:t>PFAS – vad är det?</a:t>
            </a:r>
          </a:p>
        </p:txBody>
      </p:sp>
      <p:sp>
        <p:nvSpPr>
          <p:cNvPr id="23" name="Rectangle 22">
            <a:extLst>
              <a:ext uri="{FF2B5EF4-FFF2-40B4-BE49-F238E27FC236}">
                <a16:creationId xmlns:a16="http://schemas.microsoft.com/office/drawing/2014/main" id="{B01B0E58-A5C8-4CDA-A2E0-35DF94E59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8620" y="457200"/>
            <a:ext cx="3511233" cy="91439"/>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sv-SE"/>
          </a:p>
        </p:txBody>
      </p:sp>
      <p:pic>
        <p:nvPicPr>
          <p:cNvPr id="6" name="Platshållare för innehåll 5" descr="En bild som visar text, skärmbild, Teckensnitt, nummer&#10;&#10;AI-genererat innehåll kan vara felaktigt.">
            <a:extLst>
              <a:ext uri="{FF2B5EF4-FFF2-40B4-BE49-F238E27FC236}">
                <a16:creationId xmlns:a16="http://schemas.microsoft.com/office/drawing/2014/main" id="{6092827A-6E6C-3575-44FD-7E80F4034EB2}"/>
              </a:ext>
            </a:extLst>
          </p:cNvPr>
          <p:cNvPicPr>
            <a:picLocks noGrp="1" noChangeAspect="1"/>
          </p:cNvPicPr>
          <p:nvPr>
            <p:ph idx="1"/>
          </p:nvPr>
        </p:nvPicPr>
        <p:blipFill rotWithShape="1">
          <a:blip r:embed="rId2"/>
          <a:srcRect l="-1" t="39917" r="1298" b="22545"/>
          <a:stretch/>
        </p:blipFill>
        <p:spPr bwMode="auto">
          <a:xfrm>
            <a:off x="4040519" y="1975861"/>
            <a:ext cx="7668882" cy="3304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6613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FA139C-2FC3-EF7F-409C-B46F1FC86204}"/>
              </a:ext>
            </a:extLst>
          </p:cNvPr>
          <p:cNvSpPr>
            <a:spLocks noGrp="1"/>
          </p:cNvSpPr>
          <p:nvPr>
            <p:ph type="title"/>
          </p:nvPr>
        </p:nvSpPr>
        <p:spPr/>
        <p:txBody>
          <a:bodyPr/>
          <a:lstStyle/>
          <a:p>
            <a:r>
              <a:rPr lang="sv-SE" dirty="0"/>
              <a:t>Varför undersöker man detta?</a:t>
            </a:r>
          </a:p>
        </p:txBody>
      </p:sp>
      <p:pic>
        <p:nvPicPr>
          <p:cNvPr id="5" name="Platshållare för innehåll 4">
            <a:extLst>
              <a:ext uri="{FF2B5EF4-FFF2-40B4-BE49-F238E27FC236}">
                <a16:creationId xmlns:a16="http://schemas.microsoft.com/office/drawing/2014/main" id="{E95D74ED-8F8D-8D9E-025C-EDB4CAC32CCB}"/>
              </a:ext>
            </a:extLst>
          </p:cNvPr>
          <p:cNvPicPr>
            <a:picLocks noGrp="1" noChangeAspect="1"/>
          </p:cNvPicPr>
          <p:nvPr>
            <p:ph idx="1"/>
          </p:nvPr>
        </p:nvPicPr>
        <p:blipFill>
          <a:blip r:embed="rId2"/>
          <a:srcRect l="2229" t="31212" r="25400" b="21621"/>
          <a:stretch/>
        </p:blipFill>
        <p:spPr>
          <a:xfrm>
            <a:off x="5976256" y="2726871"/>
            <a:ext cx="5791201" cy="2206598"/>
          </a:xfrm>
        </p:spPr>
      </p:pic>
      <p:pic>
        <p:nvPicPr>
          <p:cNvPr id="7" name="Bildobjekt 6">
            <a:extLst>
              <a:ext uri="{FF2B5EF4-FFF2-40B4-BE49-F238E27FC236}">
                <a16:creationId xmlns:a16="http://schemas.microsoft.com/office/drawing/2014/main" id="{EC1D3537-7B51-4D97-B5D1-1FAFB9A53E38}"/>
              </a:ext>
            </a:extLst>
          </p:cNvPr>
          <p:cNvPicPr>
            <a:picLocks noChangeAspect="1"/>
          </p:cNvPicPr>
          <p:nvPr/>
        </p:nvPicPr>
        <p:blipFill>
          <a:blip r:embed="rId3"/>
          <a:srcRect l="1903" t="37268" r="29402" b="16180"/>
          <a:stretch/>
        </p:blipFill>
        <p:spPr>
          <a:xfrm>
            <a:off x="122063" y="2726871"/>
            <a:ext cx="5791201" cy="2084832"/>
          </a:xfrm>
          <a:prstGeom prst="rect">
            <a:avLst/>
          </a:prstGeom>
        </p:spPr>
      </p:pic>
    </p:spTree>
    <p:extLst>
      <p:ext uri="{BB962C8B-B14F-4D97-AF65-F5344CB8AC3E}">
        <p14:creationId xmlns:p14="http://schemas.microsoft.com/office/powerpoint/2010/main" val="27243533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0E18201-1C72-B4BE-05B3-7D060A0FD917}"/>
              </a:ext>
            </a:extLst>
          </p:cNvPr>
          <p:cNvSpPr>
            <a:spLocks noGrp="1"/>
          </p:cNvSpPr>
          <p:nvPr>
            <p:ph type="title"/>
          </p:nvPr>
        </p:nvSpPr>
        <p:spPr/>
        <p:txBody>
          <a:bodyPr/>
          <a:lstStyle/>
          <a:p>
            <a:r>
              <a:rPr lang="sv-SE" dirty="0"/>
              <a:t>Man utgick från nyckelstudier</a:t>
            </a:r>
          </a:p>
        </p:txBody>
      </p:sp>
      <p:sp>
        <p:nvSpPr>
          <p:cNvPr id="3" name="Platshållare för innehåll 2">
            <a:extLst>
              <a:ext uri="{FF2B5EF4-FFF2-40B4-BE49-F238E27FC236}">
                <a16:creationId xmlns:a16="http://schemas.microsoft.com/office/drawing/2014/main" id="{BA8793A2-11A1-F3A8-436B-2D8CE113CA8B}"/>
              </a:ext>
            </a:extLst>
          </p:cNvPr>
          <p:cNvSpPr>
            <a:spLocks noGrp="1"/>
          </p:cNvSpPr>
          <p:nvPr>
            <p:ph idx="1"/>
          </p:nvPr>
        </p:nvSpPr>
        <p:spPr>
          <a:xfrm>
            <a:off x="375558" y="2180496"/>
            <a:ext cx="11235250" cy="4106004"/>
          </a:xfrm>
        </p:spPr>
        <p:txBody>
          <a:bodyPr/>
          <a:lstStyle/>
          <a:p>
            <a:r>
              <a:rPr lang="sv-SE" dirty="0"/>
              <a:t>Case 1 – djurdata</a:t>
            </a:r>
          </a:p>
          <a:p>
            <a:pPr marL="0" indent="0">
              <a:buNone/>
            </a:pPr>
            <a:r>
              <a:rPr lang="sv-SE" dirty="0"/>
              <a:t>Man gav grupper med 4-6 apor olika doser PFAS för att se vilka effekter som skulle uppstå </a:t>
            </a:r>
          </a:p>
          <a:p>
            <a:r>
              <a:rPr lang="sv-SE" dirty="0"/>
              <a:t>Case 2 – humandata 2.1 </a:t>
            </a:r>
          </a:p>
          <a:p>
            <a:pPr marL="0" indent="0">
              <a:buNone/>
            </a:pPr>
            <a:r>
              <a:rPr lang="sv-SE" dirty="0"/>
              <a:t>Studerade 46 000 vuxna för att undersöka samband mellan PFOS/PFOA och blodfetter.</a:t>
            </a:r>
          </a:p>
          <a:p>
            <a:r>
              <a:rPr lang="sv-SE" dirty="0"/>
              <a:t>Case 3 – humandata 2.2</a:t>
            </a:r>
          </a:p>
          <a:p>
            <a:pPr marL="0" indent="0">
              <a:buNone/>
            </a:pPr>
            <a:r>
              <a:rPr lang="sv-SE" dirty="0"/>
              <a:t>Man undersökte hur exponering av PFOS och PFOA under graviditet och barndom påverkar barns bildande av antikroppar</a:t>
            </a:r>
          </a:p>
          <a:p>
            <a:r>
              <a:rPr lang="sv-SE" dirty="0"/>
              <a:t>Case 4 – humandata 2.3</a:t>
            </a:r>
          </a:p>
          <a:p>
            <a:pPr marL="0" indent="0">
              <a:buNone/>
            </a:pPr>
            <a:r>
              <a:rPr lang="sv-SE" dirty="0"/>
              <a:t> Här undersökte man omkring 100 </a:t>
            </a:r>
            <a:r>
              <a:rPr lang="sv-SE" dirty="0" err="1"/>
              <a:t>spändbarn</a:t>
            </a:r>
            <a:r>
              <a:rPr lang="sv-SE" dirty="0"/>
              <a:t> i </a:t>
            </a:r>
            <a:r>
              <a:rPr lang="sv-SE" dirty="0" err="1"/>
              <a:t>tyskland</a:t>
            </a:r>
            <a:r>
              <a:rPr lang="sv-SE" dirty="0"/>
              <a:t> mot antikroppar mot difteri, stelkramp och </a:t>
            </a:r>
            <a:r>
              <a:rPr lang="sv-SE" dirty="0" err="1"/>
              <a:t>Hib</a:t>
            </a:r>
            <a:r>
              <a:rPr lang="sv-SE" dirty="0"/>
              <a:t>. </a:t>
            </a:r>
          </a:p>
        </p:txBody>
      </p:sp>
    </p:spTree>
    <p:extLst>
      <p:ext uri="{BB962C8B-B14F-4D97-AF65-F5344CB8AC3E}">
        <p14:creationId xmlns:p14="http://schemas.microsoft.com/office/powerpoint/2010/main" val="38432379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27BDA9F-ABD2-1590-A194-463066D1C5F8}"/>
              </a:ext>
            </a:extLst>
          </p:cNvPr>
          <p:cNvSpPr>
            <a:spLocks noGrp="1"/>
          </p:cNvSpPr>
          <p:nvPr>
            <p:ph type="title"/>
          </p:nvPr>
        </p:nvSpPr>
        <p:spPr/>
        <p:txBody>
          <a:bodyPr/>
          <a:lstStyle/>
          <a:p>
            <a:r>
              <a:rPr lang="sv-SE" dirty="0"/>
              <a:t>Detta räknades om </a:t>
            </a:r>
          </a:p>
        </p:txBody>
      </p:sp>
      <p:sp>
        <p:nvSpPr>
          <p:cNvPr id="3" name="Platshållare för innehåll 2">
            <a:extLst>
              <a:ext uri="{FF2B5EF4-FFF2-40B4-BE49-F238E27FC236}">
                <a16:creationId xmlns:a16="http://schemas.microsoft.com/office/drawing/2014/main" id="{23A9EEFA-BCC9-B24F-39B0-E421E0D986E8}"/>
              </a:ext>
            </a:extLst>
          </p:cNvPr>
          <p:cNvSpPr>
            <a:spLocks noGrp="1"/>
          </p:cNvSpPr>
          <p:nvPr>
            <p:ph idx="1"/>
          </p:nvPr>
        </p:nvSpPr>
        <p:spPr/>
        <p:txBody>
          <a:bodyPr/>
          <a:lstStyle/>
          <a:p>
            <a:endParaRPr lang="sv-SE" dirty="0"/>
          </a:p>
          <a:p>
            <a:r>
              <a:rPr lang="sv-SE" dirty="0">
                <a:latin typeface="Times New Roman" panose="02020603050405020304" pitchFamily="18" charset="0"/>
                <a:cs typeface="Times New Roman" panose="02020603050405020304" pitchFamily="18" charset="0"/>
              </a:rPr>
              <a:t>Med nya metoder räknade man om värdena samt förändrade nivåerna på CES för att se om man fick nytt PoD.</a:t>
            </a:r>
          </a:p>
          <a:p>
            <a:endParaRPr lang="sv-SE" dirty="0">
              <a:latin typeface="Times New Roman" panose="02020603050405020304" pitchFamily="18" charset="0"/>
              <a:cs typeface="Times New Roman" panose="02020603050405020304" pitchFamily="18" charset="0"/>
            </a:endParaRPr>
          </a:p>
          <a:p>
            <a:pPr marL="0" indent="0">
              <a:buNone/>
            </a:pPr>
            <a:r>
              <a:rPr lang="sv-SE" dirty="0">
                <a:latin typeface="Times New Roman" panose="02020603050405020304" pitchFamily="18" charset="0"/>
                <a:cs typeface="Times New Roman" panose="02020603050405020304" pitchFamily="18" charset="0"/>
              </a:rPr>
              <a:t>CES: </a:t>
            </a:r>
            <a:r>
              <a:rPr lang="sv-SE" dirty="0" err="1">
                <a:latin typeface="Times New Roman" panose="02020603050405020304" pitchFamily="18" charset="0"/>
                <a:cs typeface="Times New Roman" panose="02020603050405020304" pitchFamily="18" charset="0"/>
              </a:rPr>
              <a:t>critical</a:t>
            </a:r>
            <a:r>
              <a:rPr lang="sv-SE" dirty="0">
                <a:latin typeface="Times New Roman" panose="02020603050405020304" pitchFamily="18" charset="0"/>
                <a:cs typeface="Times New Roman" panose="02020603050405020304" pitchFamily="18" charset="0"/>
              </a:rPr>
              <a:t> </a:t>
            </a:r>
            <a:r>
              <a:rPr lang="sv-SE" dirty="0" err="1">
                <a:latin typeface="Times New Roman" panose="02020603050405020304" pitchFamily="18" charset="0"/>
                <a:cs typeface="Times New Roman" panose="02020603050405020304" pitchFamily="18" charset="0"/>
              </a:rPr>
              <a:t>size</a:t>
            </a:r>
            <a:r>
              <a:rPr lang="sv-SE" dirty="0">
                <a:latin typeface="Times New Roman" panose="02020603050405020304" pitchFamily="18" charset="0"/>
                <a:cs typeface="Times New Roman" panose="02020603050405020304" pitchFamily="18" charset="0"/>
              </a:rPr>
              <a:t> effekt (alltså den förändring som man vill undvika biologiskt)</a:t>
            </a:r>
          </a:p>
          <a:p>
            <a:pPr marL="0" indent="0">
              <a:buNone/>
            </a:pPr>
            <a:r>
              <a:rPr lang="sv-SE" dirty="0">
                <a:latin typeface="Times New Roman" panose="02020603050405020304" pitchFamily="18" charset="0"/>
                <a:cs typeface="Times New Roman" panose="02020603050405020304" pitchFamily="18" charset="0"/>
              </a:rPr>
              <a:t>PoD: </a:t>
            </a:r>
            <a:r>
              <a:rPr lang="sv-SE" dirty="0" err="1">
                <a:latin typeface="Times New Roman" panose="02020603050405020304" pitchFamily="18" charset="0"/>
                <a:cs typeface="Times New Roman" panose="02020603050405020304" pitchFamily="18" charset="0"/>
              </a:rPr>
              <a:t>metodologsika</a:t>
            </a:r>
            <a:r>
              <a:rPr lang="sv-SE" dirty="0">
                <a:latin typeface="Times New Roman" panose="02020603050405020304" pitchFamily="18" charset="0"/>
                <a:cs typeface="Times New Roman" panose="02020603050405020304" pitchFamily="18" charset="0"/>
              </a:rPr>
              <a:t> val för att bestämma utgångspunkter. </a:t>
            </a:r>
          </a:p>
          <a:p>
            <a:pPr marL="0" indent="0">
              <a:buNone/>
            </a:pPr>
            <a:endParaRPr lang="sv-SE" dirty="0">
              <a:latin typeface="Times New Roman" panose="02020603050405020304" pitchFamily="18" charset="0"/>
              <a:cs typeface="Times New Roman" panose="02020603050405020304" pitchFamily="18" charset="0"/>
            </a:endParaRPr>
          </a:p>
          <a:p>
            <a:r>
              <a:rPr lang="sv-SE" dirty="0">
                <a:latin typeface="Times New Roman" panose="02020603050405020304" pitchFamily="18" charset="0"/>
                <a:cs typeface="Times New Roman" panose="02020603050405020304" pitchFamily="18" charset="0"/>
              </a:rPr>
              <a:t>Frågeställning:</a:t>
            </a:r>
            <a:r>
              <a:rPr lang="sv-SE" sz="1800" kern="100" dirty="0">
                <a:effectLst/>
                <a:latin typeface="Times New Roman" panose="02020603050405020304" pitchFamily="18" charset="0"/>
                <a:ea typeface="Aptos" panose="020B0004020202020204" pitchFamily="34" charset="0"/>
                <a:cs typeface="Times New Roman" panose="02020603050405020304" pitchFamily="18" charset="0"/>
              </a:rPr>
              <a:t> Hur påverkar valet av CES och den statistiska ansatsen PoD för riskbedömning ur både kvantitativa och kvalitativa perspektiv?</a:t>
            </a:r>
          </a:p>
          <a:p>
            <a:endParaRPr lang="sv-SE" dirty="0"/>
          </a:p>
        </p:txBody>
      </p:sp>
    </p:spTree>
    <p:extLst>
      <p:ext uri="{BB962C8B-B14F-4D97-AF65-F5344CB8AC3E}">
        <p14:creationId xmlns:p14="http://schemas.microsoft.com/office/powerpoint/2010/main" val="38934548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0DBC754-05C0-10A2-043D-163880904227}"/>
              </a:ext>
            </a:extLst>
          </p:cNvPr>
          <p:cNvSpPr>
            <a:spLocks noGrp="1"/>
          </p:cNvSpPr>
          <p:nvPr>
            <p:ph type="title"/>
          </p:nvPr>
        </p:nvSpPr>
        <p:spPr>
          <a:xfrm>
            <a:off x="581192" y="849114"/>
            <a:ext cx="11029616" cy="669444"/>
          </a:xfrm>
        </p:spPr>
        <p:txBody>
          <a:bodyPr/>
          <a:lstStyle/>
          <a:p>
            <a:r>
              <a:rPr lang="sv-SE" dirty="0"/>
              <a:t>Vad såg man?</a:t>
            </a:r>
          </a:p>
        </p:txBody>
      </p:sp>
      <p:sp>
        <p:nvSpPr>
          <p:cNvPr id="3" name="Platshållare för innehåll 2">
            <a:extLst>
              <a:ext uri="{FF2B5EF4-FFF2-40B4-BE49-F238E27FC236}">
                <a16:creationId xmlns:a16="http://schemas.microsoft.com/office/drawing/2014/main" id="{5149F363-933A-718D-2272-05A50446FF42}"/>
              </a:ext>
            </a:extLst>
          </p:cNvPr>
          <p:cNvSpPr>
            <a:spLocks noGrp="1"/>
          </p:cNvSpPr>
          <p:nvPr>
            <p:ph idx="1"/>
          </p:nvPr>
        </p:nvSpPr>
        <p:spPr>
          <a:xfrm>
            <a:off x="408214" y="1910443"/>
            <a:ext cx="11202593" cy="4947557"/>
          </a:xfrm>
        </p:spPr>
        <p:txBody>
          <a:bodyPr>
            <a:normAutofit/>
          </a:bodyPr>
          <a:lstStyle/>
          <a:p>
            <a:pPr marL="0" indent="0">
              <a:buNone/>
            </a:pPr>
            <a:r>
              <a:rPr lang="sv-SE" dirty="0"/>
              <a:t>I den första studien, gjorde man nu om och mätte koncentrationen av PFAS i blodet istället för den dos aporna fick. Samt att värdena är beroende av CES, det vill säga att forskningen förändras beroende av den etiska föreställning man utgår från.</a:t>
            </a:r>
          </a:p>
          <a:p>
            <a:pPr marL="0" indent="0">
              <a:buNone/>
            </a:pPr>
            <a:r>
              <a:rPr lang="sv-SE" dirty="0"/>
              <a:t>Man såg i den andra studien att mängden PFAS ökade totalkolesterolet. Här varierade mätningarna på grund av patienternas individuella variation. Här är våra rekommendationer baserade på antaganden, vilket gör betraktas kritiskt få ökade kolesterolnivåer kan leda till hjärt-kärlsjukdomar. Man utgår från en 5% ökning av kolesterol i dagens PoD, men för gnagare visar studier att det finns en ökning på 150%. </a:t>
            </a:r>
          </a:p>
          <a:p>
            <a:pPr marL="0" indent="0">
              <a:buNone/>
            </a:pPr>
            <a:r>
              <a:rPr lang="sv-SE" dirty="0"/>
              <a:t>I den tredje studien kunde man en brant dos-responskurva men måtten varierade beroende av vilket CES värde man nyttjar. Men här är det viktigt att lyfta att vi idag utgår från en 5% </a:t>
            </a:r>
            <a:r>
              <a:rPr lang="sv-SE" dirty="0" err="1"/>
              <a:t>minsking</a:t>
            </a:r>
            <a:r>
              <a:rPr lang="sv-SE" dirty="0"/>
              <a:t> av antikroppar grundat i PFAS, vilket kan verka liten men är biologiskt viktigt </a:t>
            </a:r>
          </a:p>
          <a:p>
            <a:pPr marL="0" indent="0">
              <a:buNone/>
            </a:pPr>
            <a:r>
              <a:rPr lang="sv-SE" dirty="0"/>
              <a:t>Den fjärde studien kom man fram </a:t>
            </a:r>
            <a:r>
              <a:rPr lang="sv-SE" dirty="0">
                <a:latin typeface="Times New Roman" panose="02020603050405020304" pitchFamily="18" charset="0"/>
                <a:cs typeface="Times New Roman" panose="02020603050405020304" pitchFamily="18" charset="0"/>
              </a:rPr>
              <a:t>till </a:t>
            </a:r>
            <a:r>
              <a:rPr lang="sv-SE" sz="1800" dirty="0">
                <a:effectLst/>
                <a:latin typeface="Times New Roman" panose="02020603050405020304" pitchFamily="18" charset="0"/>
                <a:ea typeface="Aptos" panose="020B0004020202020204" pitchFamily="34" charset="0"/>
                <a:cs typeface="Times New Roman" panose="02020603050405020304" pitchFamily="18" charset="0"/>
              </a:rPr>
              <a:t>värdet 7,7 </a:t>
            </a:r>
            <a:r>
              <a:rPr lang="sv-SE" sz="1800" dirty="0" err="1">
                <a:effectLst/>
                <a:latin typeface="Times New Roman" panose="02020603050405020304" pitchFamily="18" charset="0"/>
                <a:ea typeface="Aptos" panose="020B0004020202020204" pitchFamily="34" charset="0"/>
                <a:cs typeface="Times New Roman" panose="02020603050405020304" pitchFamily="18" charset="0"/>
              </a:rPr>
              <a:t>ng</a:t>
            </a:r>
            <a:r>
              <a:rPr lang="sv-SE" sz="1800" dirty="0">
                <a:effectLst/>
                <a:latin typeface="Times New Roman" panose="02020603050405020304" pitchFamily="18" charset="0"/>
                <a:ea typeface="Aptos" panose="020B0004020202020204" pitchFamily="34" charset="0"/>
                <a:cs typeface="Times New Roman" panose="02020603050405020304" pitchFamily="18" charset="0"/>
              </a:rPr>
              <a:t>/mg med den </a:t>
            </a:r>
            <a:r>
              <a:rPr lang="sv-SE" sz="1800" dirty="0" err="1">
                <a:effectLst/>
                <a:latin typeface="Times New Roman" panose="02020603050405020304" pitchFamily="18" charset="0"/>
                <a:ea typeface="Aptos" panose="020B0004020202020204" pitchFamily="34" charset="0"/>
                <a:cs typeface="Times New Roman" panose="02020603050405020304" pitchFamily="18" charset="0"/>
              </a:rPr>
              <a:t>frekventistiska</a:t>
            </a:r>
            <a:r>
              <a:rPr lang="sv-SE" sz="1800" dirty="0">
                <a:effectLst/>
                <a:latin typeface="Times New Roman" panose="02020603050405020304" pitchFamily="18" charset="0"/>
                <a:ea typeface="Aptos" panose="020B0004020202020204" pitchFamily="34" charset="0"/>
                <a:cs typeface="Times New Roman" panose="02020603050405020304" pitchFamily="18" charset="0"/>
              </a:rPr>
              <a:t> metoden och 5,6 </a:t>
            </a:r>
            <a:r>
              <a:rPr lang="sv-SE" sz="1800" dirty="0" err="1">
                <a:effectLst/>
                <a:latin typeface="Times New Roman" panose="02020603050405020304" pitchFamily="18" charset="0"/>
                <a:ea typeface="Aptos" panose="020B0004020202020204" pitchFamily="34" charset="0"/>
                <a:cs typeface="Times New Roman" panose="02020603050405020304" pitchFamily="18" charset="0"/>
              </a:rPr>
              <a:t>ng</a:t>
            </a:r>
            <a:r>
              <a:rPr lang="sv-SE" sz="1800" dirty="0">
                <a:effectLst/>
                <a:latin typeface="Times New Roman" panose="02020603050405020304" pitchFamily="18" charset="0"/>
                <a:ea typeface="Aptos" panose="020B0004020202020204" pitchFamily="34" charset="0"/>
                <a:cs typeface="Times New Roman" panose="02020603050405020304" pitchFamily="18" charset="0"/>
              </a:rPr>
              <a:t>/ml med den </a:t>
            </a:r>
            <a:r>
              <a:rPr lang="sv-SE" sz="1800" dirty="0" err="1">
                <a:effectLst/>
                <a:latin typeface="Times New Roman" panose="02020603050405020304" pitchFamily="18" charset="0"/>
                <a:ea typeface="Aptos" panose="020B0004020202020204" pitchFamily="34" charset="0"/>
                <a:cs typeface="Times New Roman" panose="02020603050405020304" pitchFamily="18" charset="0"/>
              </a:rPr>
              <a:t>bayesianska</a:t>
            </a:r>
            <a:r>
              <a:rPr lang="sv-SE" dirty="0">
                <a:latin typeface="Times New Roman" panose="02020603050405020304" pitchFamily="18" charset="0"/>
                <a:ea typeface="Aptos" panose="020B0004020202020204" pitchFamily="34" charset="0"/>
                <a:cs typeface="Times New Roman" panose="02020603050405020304" pitchFamily="18" charset="0"/>
              </a:rPr>
              <a:t>. </a:t>
            </a:r>
            <a:r>
              <a:rPr lang="sv-SE" dirty="0" err="1">
                <a:latin typeface="Times New Roman" panose="02020603050405020304" pitchFamily="18" charset="0"/>
                <a:ea typeface="Aptos" panose="020B0004020202020204" pitchFamily="34" charset="0"/>
                <a:cs typeface="Times New Roman" panose="02020603050405020304" pitchFamily="18" charset="0"/>
              </a:rPr>
              <a:t>EFSAs</a:t>
            </a:r>
            <a:r>
              <a:rPr lang="sv-SE" dirty="0">
                <a:latin typeface="Times New Roman" panose="02020603050405020304" pitchFamily="18" charset="0"/>
                <a:ea typeface="Aptos" panose="020B0004020202020204" pitchFamily="34" charset="0"/>
                <a:cs typeface="Times New Roman" panose="02020603050405020304" pitchFamily="18" charset="0"/>
              </a:rPr>
              <a:t> värden låg på 17,5 </a:t>
            </a:r>
            <a:r>
              <a:rPr lang="sv-SE" dirty="0" err="1">
                <a:latin typeface="Times New Roman" panose="02020603050405020304" pitchFamily="18" charset="0"/>
                <a:ea typeface="Aptos" panose="020B0004020202020204" pitchFamily="34" charset="0"/>
                <a:cs typeface="Times New Roman" panose="02020603050405020304" pitchFamily="18" charset="0"/>
              </a:rPr>
              <a:t>ng</a:t>
            </a:r>
            <a:r>
              <a:rPr lang="sv-SE" dirty="0">
                <a:latin typeface="Times New Roman" panose="02020603050405020304" pitchFamily="18" charset="0"/>
                <a:ea typeface="Aptos" panose="020B0004020202020204" pitchFamily="34" charset="0"/>
                <a:cs typeface="Times New Roman" panose="02020603050405020304" pitchFamily="18" charset="0"/>
              </a:rPr>
              <a:t>/ml, där man nyttjat en </a:t>
            </a:r>
            <a:r>
              <a:rPr lang="sv-SE" dirty="0" err="1">
                <a:latin typeface="Times New Roman" panose="02020603050405020304" pitchFamily="18" charset="0"/>
                <a:ea typeface="Aptos" panose="020B0004020202020204" pitchFamily="34" charset="0"/>
                <a:cs typeface="Times New Roman" panose="02020603050405020304" pitchFamily="18" charset="0"/>
              </a:rPr>
              <a:t>PBPK.modell</a:t>
            </a:r>
            <a:r>
              <a:rPr lang="sv-SE" dirty="0">
                <a:latin typeface="Times New Roman" panose="02020603050405020304" pitchFamily="18" charset="0"/>
                <a:ea typeface="Aptos" panose="020B0004020202020204" pitchFamily="34" charset="0"/>
                <a:cs typeface="Times New Roman" panose="02020603050405020304" pitchFamily="18" charset="0"/>
              </a:rPr>
              <a:t> för att omvandla PoD till tolerabelt veckointag på 4,4 </a:t>
            </a:r>
            <a:r>
              <a:rPr lang="sv-SE" dirty="0" err="1">
                <a:latin typeface="Times New Roman" panose="02020603050405020304" pitchFamily="18" charset="0"/>
                <a:ea typeface="Aptos" panose="020B0004020202020204" pitchFamily="34" charset="0"/>
                <a:cs typeface="Times New Roman" panose="02020603050405020304" pitchFamily="18" charset="0"/>
              </a:rPr>
              <a:t>ng</a:t>
            </a:r>
            <a:r>
              <a:rPr lang="sv-SE" dirty="0">
                <a:latin typeface="Times New Roman" panose="02020603050405020304" pitchFamily="18" charset="0"/>
                <a:ea typeface="Aptos" panose="020B0004020202020204" pitchFamily="34" charset="0"/>
                <a:cs typeface="Times New Roman" panose="02020603050405020304" pitchFamily="18" charset="0"/>
              </a:rPr>
              <a:t>/kg kroppsvikt/vecka. Medan dessa forskare hade fått ett resultat som var 50% lägre.</a:t>
            </a:r>
            <a:endParaRPr lang="sv-SE" dirty="0">
              <a:latin typeface="Times New Roman" panose="02020603050405020304" pitchFamily="18" charset="0"/>
              <a:cs typeface="Times New Roman" panose="02020603050405020304" pitchFamily="18" charset="0"/>
            </a:endParaRPr>
          </a:p>
          <a:p>
            <a:pPr marL="0" indent="0">
              <a:buNone/>
            </a:pPr>
            <a:endParaRPr lang="sv-SE" dirty="0"/>
          </a:p>
          <a:p>
            <a:pPr marL="0" indent="0">
              <a:buNone/>
            </a:pPr>
            <a:endParaRPr lang="sv-SE" dirty="0"/>
          </a:p>
        </p:txBody>
      </p:sp>
    </p:spTree>
    <p:extLst>
      <p:ext uri="{BB962C8B-B14F-4D97-AF65-F5344CB8AC3E}">
        <p14:creationId xmlns:p14="http://schemas.microsoft.com/office/powerpoint/2010/main" val="42948883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6D6C5EC-11D0-5C29-2E24-45180B4495C5}"/>
              </a:ext>
            </a:extLst>
          </p:cNvPr>
          <p:cNvSpPr>
            <a:spLocks noGrp="1"/>
          </p:cNvSpPr>
          <p:nvPr>
            <p:ph type="title"/>
          </p:nvPr>
        </p:nvSpPr>
        <p:spPr/>
        <p:txBody>
          <a:bodyPr/>
          <a:lstStyle/>
          <a:p>
            <a:r>
              <a:rPr lang="sv-SE" dirty="0"/>
              <a:t>Varför är detta </a:t>
            </a:r>
            <a:r>
              <a:rPr lang="sv-SE" dirty="0" err="1"/>
              <a:t>vikigt</a:t>
            </a:r>
            <a:r>
              <a:rPr lang="sv-SE" dirty="0"/>
              <a:t> forskning</a:t>
            </a:r>
          </a:p>
        </p:txBody>
      </p:sp>
      <p:sp>
        <p:nvSpPr>
          <p:cNvPr id="3" name="Platshållare för innehåll 2">
            <a:extLst>
              <a:ext uri="{FF2B5EF4-FFF2-40B4-BE49-F238E27FC236}">
                <a16:creationId xmlns:a16="http://schemas.microsoft.com/office/drawing/2014/main" id="{8A7201CC-09C5-F27F-528D-5B3E295E10C1}"/>
              </a:ext>
            </a:extLst>
          </p:cNvPr>
          <p:cNvSpPr>
            <a:spLocks noGrp="1"/>
          </p:cNvSpPr>
          <p:nvPr>
            <p:ph idx="1"/>
          </p:nvPr>
        </p:nvSpPr>
        <p:spPr/>
        <p:txBody>
          <a:bodyPr/>
          <a:lstStyle/>
          <a:p>
            <a:r>
              <a:rPr lang="sv-SE" dirty="0"/>
              <a:t>I nästan alla studier som omvärderades kom man fram till en rekommendationsdos som är lägre än den vi har i EU idag. </a:t>
            </a:r>
          </a:p>
          <a:p>
            <a:r>
              <a:rPr lang="sv-SE" dirty="0"/>
              <a:t>Detta betyder alltså att vi får i oss mer än vad som är rimligt. Dessutom ligger EUs minimum på dricksvatten på 200ng/l. </a:t>
            </a:r>
          </a:p>
          <a:p>
            <a:r>
              <a:rPr lang="sv-SE" dirty="0"/>
              <a:t>Dem uppräknande PFAS typerna är dem ända som värderas, det finns fler typer och dessa behöver man inte skriva på innehållsförteckningen. </a:t>
            </a:r>
          </a:p>
        </p:txBody>
      </p:sp>
    </p:spTree>
    <p:extLst>
      <p:ext uri="{BB962C8B-B14F-4D97-AF65-F5344CB8AC3E}">
        <p14:creationId xmlns:p14="http://schemas.microsoft.com/office/powerpoint/2010/main" val="3061706817"/>
      </p:ext>
    </p:extLst>
  </p:cSld>
  <p:clrMapOvr>
    <a:masterClrMapping/>
  </p:clrMapOvr>
</p:sld>
</file>

<file path=ppt/theme/theme1.xml><?xml version="1.0" encoding="utf-8"?>
<a:theme xmlns:a="http://schemas.openxmlformats.org/drawingml/2006/main" name="Utdelning">
  <a:themeElements>
    <a:clrScheme name="Dividend">
      <a:dk1>
        <a:sysClr val="windowText" lastClr="000000"/>
      </a:dk1>
      <a:lt1>
        <a:sysClr val="window" lastClr="FFFFFF"/>
      </a:lt1>
      <a:dk2>
        <a:srgbClr val="3D3D3D"/>
      </a:dk2>
      <a:lt2>
        <a:srgbClr val="EBEBEB"/>
      </a:lt2>
      <a:accent1>
        <a:srgbClr val="4D1434"/>
      </a:accent1>
      <a:accent2>
        <a:srgbClr val="903163"/>
      </a:accent2>
      <a:accent3>
        <a:srgbClr val="B2324B"/>
      </a:accent3>
      <a:accent4>
        <a:srgbClr val="969FA7"/>
      </a:accent4>
      <a:accent5>
        <a:srgbClr val="66B1CE"/>
      </a:accent5>
      <a:accent6>
        <a:srgbClr val="40619D"/>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C21699FF-00E4-43C8-BBCC-D7E5536C3717}"/>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8B488EDF3CD5248B49FD4A19E26F134" ma:contentTypeVersion="6" ma:contentTypeDescription="Create a new document." ma:contentTypeScope="" ma:versionID="04dda9fd899025ea124d77248a5a9eed">
  <xsd:schema xmlns:xsd="http://www.w3.org/2001/XMLSchema" xmlns:xs="http://www.w3.org/2001/XMLSchema" xmlns:p="http://schemas.microsoft.com/office/2006/metadata/properties" xmlns:ns3="17b10311-d1f4-4778-98dc-07f03cdc51c8" targetNamespace="http://schemas.microsoft.com/office/2006/metadata/properties" ma:root="true" ma:fieldsID="a330e2a988cd54413ce88f20201bef10" ns3:_="">
    <xsd:import namespace="17b10311-d1f4-4778-98dc-07f03cdc51c8"/>
    <xsd:element name="properties">
      <xsd:complexType>
        <xsd:sequence>
          <xsd:element name="documentManagement">
            <xsd:complexType>
              <xsd:all>
                <xsd:element ref="ns3:MediaServiceDateTaken" minOccurs="0"/>
                <xsd:element ref="ns3:MediaServiceMetadata" minOccurs="0"/>
                <xsd:element ref="ns3:MediaServiceFastMetadata" minOccurs="0"/>
                <xsd:element ref="ns3:MediaServiceSearchProperties" minOccurs="0"/>
                <xsd:element ref="ns3:MediaServiceObjectDetectorVersions" minOccurs="0"/>
                <xsd:element ref="ns3: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7b10311-d1f4-4778-98dc-07f03cdc51c8" elementFormDefault="qualified">
    <xsd:import namespace="http://schemas.microsoft.com/office/2006/documentManagement/types"/>
    <xsd:import namespace="http://schemas.microsoft.com/office/infopath/2007/PartnerControls"/>
    <xsd:element name="MediaServiceDateTaken" ma:index="8" nillable="true" ma:displayName="MediaServiceDateTaken" ma:hidden="true" ma:indexed="true" ma:internalName="MediaServiceDateTaken" ma:readOnly="true">
      <xsd:simpleType>
        <xsd:restriction base="dms:Text"/>
      </xsd:simple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SearchProperties" ma:index="11" nillable="true" ma:displayName="MediaServiceSearchProperties" ma:hidden="true" ma:internalName="MediaServiceSearchProperties"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_activity" ma:index="13" nillable="true" ma:displayName="_activity" ma:hidden="true" ma:internalName="_activity">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activity xmlns="17b10311-d1f4-4778-98dc-07f03cdc51c8" xsi:nil="true"/>
  </documentManagement>
</p:properties>
</file>

<file path=customXml/itemProps1.xml><?xml version="1.0" encoding="utf-8"?>
<ds:datastoreItem xmlns:ds="http://schemas.openxmlformats.org/officeDocument/2006/customXml" ds:itemID="{D77A6209-7760-492C-B3C8-52704150E2A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7b10311-d1f4-4778-98dc-07f03cdc51c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F20DFD5-CB1E-4014-9EF4-37F029D7B8AF}">
  <ds:schemaRefs>
    <ds:schemaRef ds:uri="http://schemas.microsoft.com/sharepoint/v3/contenttype/forms"/>
  </ds:schemaRefs>
</ds:datastoreItem>
</file>

<file path=customXml/itemProps3.xml><?xml version="1.0" encoding="utf-8"?>
<ds:datastoreItem xmlns:ds="http://schemas.openxmlformats.org/officeDocument/2006/customXml" ds:itemID="{7ABED914-31D5-495B-97E0-9C148339BA7B}">
  <ds:schemaRefs>
    <ds:schemaRef ds:uri="http://purl.org/dc/elements/1.1/"/>
    <ds:schemaRef ds:uri="http://schemas.microsoft.com/office/2006/documentManagement/types"/>
    <ds:schemaRef ds:uri="http://schemas.microsoft.com/office/2006/metadata/properties"/>
    <ds:schemaRef ds:uri="http://www.w3.org/XML/1998/namespace"/>
    <ds:schemaRef ds:uri="http://purl.org/dc/dcmitype/"/>
    <ds:schemaRef ds:uri="http://purl.org/dc/terms/"/>
    <ds:schemaRef ds:uri="17b10311-d1f4-4778-98dc-07f03cdc51c8"/>
    <ds:schemaRef ds:uri="http://schemas.microsoft.com/office/infopath/2007/PartnerControls"/>
    <ds:schemaRef ds:uri="http://schemas.openxmlformats.org/package/2006/metadata/core-properties"/>
  </ds:schemaRefs>
</ds:datastoreItem>
</file>

<file path=docProps/app.xml><?xml version="1.0" encoding="utf-8"?>
<Properties xmlns="http://schemas.openxmlformats.org/officeDocument/2006/extended-properties" xmlns:vt="http://schemas.openxmlformats.org/officeDocument/2006/docPropsVTypes">
  <Template>TM03457464[[fn=Utdelning]]</Template>
  <TotalTime>66</TotalTime>
  <Words>565</Words>
  <Application>Microsoft Office PowerPoint</Application>
  <PresentationFormat>Bredbild</PresentationFormat>
  <Paragraphs>35</Paragraphs>
  <Slides>8</Slides>
  <Notes>0</Notes>
  <HiddenSlides>0</HiddenSlides>
  <MMClips>0</MMClips>
  <ScaleCrop>false</ScaleCrop>
  <HeadingPairs>
    <vt:vector size="6" baseType="variant">
      <vt:variant>
        <vt:lpstr>Använt teckensnitt</vt:lpstr>
      </vt:variant>
      <vt:variant>
        <vt:i4>4</vt:i4>
      </vt:variant>
      <vt:variant>
        <vt:lpstr>Tema</vt:lpstr>
      </vt:variant>
      <vt:variant>
        <vt:i4>1</vt:i4>
      </vt:variant>
      <vt:variant>
        <vt:lpstr>Bildrubriker</vt:lpstr>
      </vt:variant>
      <vt:variant>
        <vt:i4>8</vt:i4>
      </vt:variant>
    </vt:vector>
  </HeadingPairs>
  <TitlesOfParts>
    <vt:vector size="13" baseType="lpstr">
      <vt:lpstr>Arial</vt:lpstr>
      <vt:lpstr>Gill Sans MT</vt:lpstr>
      <vt:lpstr>Times New Roman</vt:lpstr>
      <vt:lpstr>Wingdings 2</vt:lpstr>
      <vt:lpstr>Utdelning</vt:lpstr>
      <vt:lpstr>Analys vetenskaplig artikel </vt:lpstr>
      <vt:lpstr>Författarna</vt:lpstr>
      <vt:lpstr>PFAS – vad är det?</vt:lpstr>
      <vt:lpstr>Varför undersöker man detta?</vt:lpstr>
      <vt:lpstr>Man utgick från nyckelstudier</vt:lpstr>
      <vt:lpstr>Detta räknades om </vt:lpstr>
      <vt:lpstr>Vad såg man?</vt:lpstr>
      <vt:lpstr>Varför är detta vikigt forskning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Juni Sannö</dc:creator>
  <cp:lastModifiedBy>Juni Sannö</cp:lastModifiedBy>
  <cp:revision>2</cp:revision>
  <dcterms:created xsi:type="dcterms:W3CDTF">2025-05-12T07:41:46Z</dcterms:created>
  <dcterms:modified xsi:type="dcterms:W3CDTF">2025-05-12T08:48:17Z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0x01010058B488EDF3CD5248B49FD4A19E26F134</vt:lpwstr>
  </property>
</Properties>
</file>