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9302C5-812E-B6DA-E5CC-6F37AF87D4A1}" v="415" dt="2024-12-11T11:35:24.8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372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16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4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9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12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68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96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62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7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56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 descr="Undervattensvy av blå vattenyta">
            <a:extLst>
              <a:ext uri="{FF2B5EF4-FFF2-40B4-BE49-F238E27FC236}">
                <a16:creationId xmlns:a16="http://schemas.microsoft.com/office/drawing/2014/main" id="{A5DF46F2-D9B8-AF72-814B-11153BF014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3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3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sv-SE" sz="6600">
                <a:solidFill>
                  <a:schemeClr val="bg1"/>
                </a:solidFill>
              </a:rPr>
              <a:t>Valfall i Atlanten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77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6DB0E6-E65F-4229-A5A0-2500203B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BAF47E-3160-9581-B4BA-F44402F5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sv" sz="2800">
                <a:solidFill>
                  <a:schemeClr val="bg1"/>
                </a:solidFill>
                <a:ea typeface="+mj-lt"/>
                <a:cs typeface="+mj-lt"/>
              </a:rPr>
              <a:t>Introduktion till Valfall</a:t>
            </a:r>
            <a:endParaRPr lang="sv" sz="28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DDEA2CE-247E-CF37-050E-C68CBF8D1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sv" sz="160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sv" sz="1600" dirty="0">
                <a:solidFill>
                  <a:schemeClr val="bg1"/>
                </a:solidFill>
                <a:ea typeface="+mn-lt"/>
                <a:cs typeface="+mn-lt"/>
              </a:rPr>
              <a:t> Valkadaver skapar unika djuphavsmiljöer, vilket ger betydande organiskt material till en livsmedelsberövad </a:t>
            </a:r>
            <a:r>
              <a:rPr lang="sv" sz="1600" dirty="0" err="1">
                <a:solidFill>
                  <a:schemeClr val="bg1"/>
                </a:solidFill>
                <a:ea typeface="+mn-lt"/>
                <a:cs typeface="+mn-lt"/>
              </a:rPr>
              <a:t>biota</a:t>
            </a:r>
            <a:r>
              <a:rPr lang="sv" sz="1600" dirty="0">
                <a:solidFill>
                  <a:schemeClr val="bg1"/>
                </a:solidFill>
                <a:ea typeface="+mn-lt"/>
                <a:cs typeface="+mn-lt"/>
              </a:rPr>
              <a:t>. Betydelse Dessa livsmiljöer är centra för evolutionär nyhet och biologisk mångfald. Studieomfattning Fokusera på det första naturliga valfallet som hittades i det djupa Atlanten.</a:t>
            </a:r>
            <a:endParaRPr lang="sv-S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199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 descr="En bild som visar skärmbild">
            <a:extLst>
              <a:ext uri="{FF2B5EF4-FFF2-40B4-BE49-F238E27FC236}">
                <a16:creationId xmlns:a16="http://schemas.microsoft.com/office/drawing/2014/main" id="{E441FC68-140F-8842-3383-DAD2131E34B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8590" r="8590"/>
          <a:stretch/>
        </p:blipFill>
        <p:spPr>
          <a:xfrm>
            <a:off x="5222953" y="1414898"/>
            <a:ext cx="5836663" cy="3548821"/>
          </a:xfr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1484E7-1FE5-BAA5-599C-EC56D8723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1319" y="1056094"/>
            <a:ext cx="3733747" cy="48620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>
                <a:ea typeface="+mn-lt"/>
                <a:cs typeface="+mn-lt"/>
              </a:rPr>
              <a:t>Faunan hos </a:t>
            </a:r>
            <a:r>
              <a:rPr lang="sv-SE" dirty="0" err="1">
                <a:ea typeface="+mn-lt"/>
                <a:cs typeface="+mn-lt"/>
              </a:rPr>
              <a:t>valfall</a:t>
            </a:r>
            <a:r>
              <a:rPr lang="sv-SE" dirty="0">
                <a:ea typeface="+mn-lt"/>
                <a:cs typeface="+mn-lt"/>
              </a:rPr>
              <a:t> har beskrivits många gånger, men samhällen på valkadaver i djuphavet utanför NÖ Stilla havet var fortfarande ett mysterium. Denna studie beskriver det djupaste naturliga valkadavret på 4204 m djup i sydvästra Atlanten, hittat med </a:t>
            </a:r>
            <a:r>
              <a:rPr lang="sv-SE" dirty="0" err="1">
                <a:ea typeface="+mn-lt"/>
                <a:cs typeface="+mn-lt"/>
              </a:rPr>
              <a:t>forskningsu</a:t>
            </a:r>
            <a:r>
              <a:rPr lang="sv-SE" dirty="0">
                <a:ea typeface="+mn-lt"/>
                <a:cs typeface="+mn-lt"/>
              </a:rPr>
              <a:t>-båten </a:t>
            </a:r>
            <a:r>
              <a:rPr lang="sv-SE" dirty="0" err="1">
                <a:ea typeface="+mn-lt"/>
                <a:cs typeface="+mn-lt"/>
              </a:rPr>
              <a:t>Shinkai</a:t>
            </a:r>
            <a:r>
              <a:rPr lang="sv-SE" dirty="0">
                <a:ea typeface="+mn-lt"/>
                <a:cs typeface="+mn-lt"/>
              </a:rPr>
              <a:t> 6500. Kadavret tillhörde en antarktisk </a:t>
            </a:r>
            <a:r>
              <a:rPr lang="sv-SE" dirty="0" err="1">
                <a:ea typeface="+mn-lt"/>
                <a:cs typeface="+mn-lt"/>
              </a:rPr>
              <a:t>vågval</a:t>
            </a:r>
            <a:r>
              <a:rPr lang="sv-SE" dirty="0">
                <a:ea typeface="+mn-lt"/>
                <a:cs typeface="+mn-lt"/>
              </a:rPr>
              <a:t> och hade legat på havsbotten i 5-10 år. Den var främst värd för krabbor, en ny </a:t>
            </a:r>
            <a:r>
              <a:rPr lang="sv-SE" dirty="0" err="1">
                <a:ea typeface="+mn-lt"/>
                <a:cs typeface="+mn-lt"/>
              </a:rPr>
              <a:t>snigelart</a:t>
            </a:r>
            <a:r>
              <a:rPr lang="sv-SE" dirty="0">
                <a:ea typeface="+mn-lt"/>
                <a:cs typeface="+mn-lt"/>
              </a:rPr>
              <a:t> Rubyspira, maskar och flera nya arter för vetenskapen.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1246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482C01-CD5B-E382-CF51-191E76C72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" dirty="0">
                <a:ea typeface="+mj-lt"/>
                <a:cs typeface="+mj-lt"/>
              </a:rPr>
              <a:t>Nedbrytningsstadier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A027B7F-03AE-66AD-CEEC-A94FDE2EF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9097" y="2478024"/>
            <a:ext cx="3951643" cy="311147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sv">
                <a:ea typeface="+mn-lt"/>
                <a:cs typeface="+mn-lt"/>
              </a:rPr>
              <a:t>Tidiga stadier:</a:t>
            </a:r>
            <a:endParaRPr lang="sv-SE" dirty="0">
              <a:ea typeface="+mn-lt"/>
              <a:cs typeface="+mn-lt"/>
            </a:endParaRPr>
          </a:p>
          <a:p>
            <a:r>
              <a:rPr lang="sv" dirty="0">
                <a:ea typeface="+mn-lt"/>
                <a:cs typeface="+mn-lt"/>
              </a:rPr>
              <a:t> </a:t>
            </a:r>
            <a:r>
              <a:rPr lang="sv" err="1">
                <a:ea typeface="+mn-lt"/>
                <a:cs typeface="+mn-lt"/>
              </a:rPr>
              <a:t>Nekrofager</a:t>
            </a:r>
            <a:r>
              <a:rPr lang="sv" dirty="0">
                <a:ea typeface="+mn-lt"/>
                <a:cs typeface="+mn-lt"/>
              </a:rPr>
              <a:t> tar bort mjuka vävnader; opportunister koloniserar ben och sediment.</a:t>
            </a:r>
            <a:endParaRPr lang="sv-SE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2D76861D-94B8-C7F9-C497-BDFB73A41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835" y="2478024"/>
            <a:ext cx="4124534" cy="311147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sv" dirty="0" err="1">
                <a:ea typeface="+mn-lt"/>
                <a:cs typeface="+mn-lt"/>
              </a:rPr>
              <a:t>Sulfofilt</a:t>
            </a:r>
            <a:r>
              <a:rPr lang="sv" dirty="0">
                <a:ea typeface="+mn-lt"/>
                <a:cs typeface="+mn-lt"/>
              </a:rPr>
              <a:t> stadie:</a:t>
            </a:r>
            <a:endParaRPr lang="sv-SE" dirty="0">
              <a:ea typeface="+mn-lt"/>
              <a:cs typeface="+mn-lt"/>
            </a:endParaRPr>
          </a:p>
          <a:p>
            <a:r>
              <a:rPr lang="sv" dirty="0">
                <a:ea typeface="+mn-lt"/>
                <a:cs typeface="+mn-lt"/>
              </a:rPr>
              <a:t> Anaerob mikrobiell nedbrytning av organiskt berikade sediment och lipidrika skelett främjar </a:t>
            </a:r>
            <a:r>
              <a:rPr lang="sv" err="1">
                <a:ea typeface="+mn-lt"/>
                <a:cs typeface="+mn-lt"/>
              </a:rPr>
              <a:t>kemosyntesbaserade</a:t>
            </a:r>
            <a:r>
              <a:rPr lang="sv" dirty="0">
                <a:ea typeface="+mn-lt"/>
                <a:cs typeface="+mn-lt"/>
              </a:rPr>
              <a:t> samhällen.</a:t>
            </a:r>
            <a:endParaRPr lang="sv-SE"/>
          </a:p>
        </p:txBody>
      </p:sp>
      <p:sp>
        <p:nvSpPr>
          <p:cNvPr id="10" name="Platshållare för innehåll 4">
            <a:extLst>
              <a:ext uri="{FF2B5EF4-FFF2-40B4-BE49-F238E27FC236}">
                <a16:creationId xmlns:a16="http://schemas.microsoft.com/office/drawing/2014/main" id="{55DEB7AE-F646-2A0E-1B1E-BD714F4918EB}"/>
              </a:ext>
            </a:extLst>
          </p:cNvPr>
          <p:cNvSpPr txBox="1">
            <a:spLocks/>
          </p:cNvSpPr>
          <p:nvPr/>
        </p:nvSpPr>
        <p:spPr>
          <a:xfrm>
            <a:off x="7887864" y="2476743"/>
            <a:ext cx="3701913" cy="31114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" dirty="0" err="1">
                <a:ea typeface="+mn-lt"/>
                <a:cs typeface="+mn-lt"/>
              </a:rPr>
              <a:t>Faunal</a:t>
            </a:r>
            <a:r>
              <a:rPr lang="sv" dirty="0">
                <a:ea typeface="+mn-lt"/>
                <a:cs typeface="+mn-lt"/>
              </a:rPr>
              <a:t> överlappning:</a:t>
            </a:r>
            <a:endParaRPr lang="sv-SE" dirty="0">
              <a:ea typeface="+mn-lt"/>
              <a:cs typeface="+mn-lt"/>
            </a:endParaRPr>
          </a:p>
          <a:p>
            <a:pPr marL="457200" indent="-457200"/>
            <a:r>
              <a:rPr lang="sv" dirty="0">
                <a:ea typeface="+mn-lt"/>
                <a:cs typeface="+mn-lt"/>
              </a:rPr>
              <a:t>Samhällen överlappar med de vid hydrotermiska </a:t>
            </a:r>
            <a:r>
              <a:rPr lang="sv" dirty="0" err="1">
                <a:ea typeface="+mn-lt"/>
                <a:cs typeface="+mn-lt"/>
              </a:rPr>
              <a:t>vents</a:t>
            </a:r>
            <a:r>
              <a:rPr lang="sv" dirty="0">
                <a:ea typeface="+mn-lt"/>
                <a:cs typeface="+mn-lt"/>
              </a:rPr>
              <a:t>, "Cold </a:t>
            </a:r>
            <a:r>
              <a:rPr lang="sv" dirty="0" err="1">
                <a:ea typeface="+mn-lt"/>
                <a:cs typeface="+mn-lt"/>
              </a:rPr>
              <a:t>seeps</a:t>
            </a:r>
            <a:r>
              <a:rPr lang="sv" dirty="0">
                <a:ea typeface="+mn-lt"/>
                <a:cs typeface="+mn-lt"/>
              </a:rPr>
              <a:t>" och </a:t>
            </a:r>
            <a:r>
              <a:rPr lang="sv" dirty="0" err="1">
                <a:ea typeface="+mn-lt"/>
                <a:cs typeface="+mn-lt"/>
              </a:rPr>
              <a:t>vedfall</a:t>
            </a:r>
            <a:r>
              <a:rPr lang="sv" dirty="0">
                <a:ea typeface="+mn-lt"/>
                <a:cs typeface="+mn-lt"/>
              </a:rPr>
              <a:t>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6721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898116C-A13A-207F-CECA-A3A36E756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sv-SE" sz="3400" dirty="0">
                <a:solidFill>
                  <a:schemeClr val="bg2"/>
                </a:solidFill>
              </a:rPr>
              <a:t>Den biologiska mångfalden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D5B08EA-E319-9645-E15F-26791F0E9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sv" sz="1700" dirty="0" err="1">
                <a:solidFill>
                  <a:schemeClr val="bg2"/>
                </a:solidFill>
                <a:ea typeface="+mn-lt"/>
                <a:cs typeface="+mn-lt"/>
              </a:rPr>
              <a:t>Polychaetes</a:t>
            </a:r>
            <a:r>
              <a:rPr lang="sv" sz="1700" dirty="0">
                <a:solidFill>
                  <a:schemeClr val="bg2"/>
                </a:solidFill>
                <a:ea typeface="+mn-lt"/>
                <a:cs typeface="+mn-lt"/>
              </a:rPr>
              <a:t>: Man fann flest av dessa maskar med 28 arter, inklusive nya arter av </a:t>
            </a:r>
            <a:r>
              <a:rPr lang="sv" sz="1700" dirty="0" err="1">
                <a:solidFill>
                  <a:schemeClr val="bg2"/>
                </a:solidFill>
                <a:ea typeface="+mn-lt"/>
                <a:cs typeface="+mn-lt"/>
              </a:rPr>
              <a:t>benätande</a:t>
            </a:r>
            <a:r>
              <a:rPr lang="sv" sz="1700" dirty="0">
                <a:solidFill>
                  <a:schemeClr val="bg2"/>
                </a:solidFill>
                <a:ea typeface="+mn-lt"/>
                <a:cs typeface="+mn-lt"/>
              </a:rPr>
              <a:t> mask </a:t>
            </a:r>
            <a:r>
              <a:rPr lang="sv" sz="1700" dirty="0" err="1">
                <a:solidFill>
                  <a:schemeClr val="bg2"/>
                </a:solidFill>
                <a:ea typeface="+mn-lt"/>
                <a:cs typeface="+mn-lt"/>
              </a:rPr>
              <a:t>Osedax</a:t>
            </a:r>
            <a:r>
              <a:rPr lang="sv" sz="1700" dirty="0">
                <a:solidFill>
                  <a:schemeClr val="bg2"/>
                </a:solidFill>
                <a:ea typeface="+mn-lt"/>
                <a:cs typeface="+mn-lt"/>
              </a:rPr>
              <a:t>. </a:t>
            </a:r>
            <a:endParaRPr lang="sv-SE" sz="1700">
              <a:solidFill>
                <a:schemeClr val="bg2"/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sv" sz="1700" dirty="0">
                <a:solidFill>
                  <a:schemeClr val="bg2"/>
                </a:solidFill>
                <a:ea typeface="+mn-lt"/>
                <a:cs typeface="+mn-lt"/>
              </a:rPr>
              <a:t>Kräftdjur: Inkluderar </a:t>
            </a:r>
            <a:r>
              <a:rPr lang="sv" sz="1700" dirty="0" err="1">
                <a:solidFill>
                  <a:schemeClr val="bg2"/>
                </a:solidFill>
                <a:ea typeface="+mn-lt"/>
                <a:cs typeface="+mn-lt"/>
              </a:rPr>
              <a:t>galatheidkrabbor</a:t>
            </a:r>
            <a:r>
              <a:rPr lang="sv" sz="1700" dirty="0">
                <a:solidFill>
                  <a:schemeClr val="bg2"/>
                </a:solidFill>
                <a:ea typeface="+mn-lt"/>
                <a:cs typeface="+mn-lt"/>
              </a:rPr>
              <a:t> (</a:t>
            </a:r>
            <a:r>
              <a:rPr lang="sv" sz="1700" dirty="0" err="1">
                <a:solidFill>
                  <a:schemeClr val="bg2"/>
                </a:solidFill>
                <a:ea typeface="+mn-lt"/>
                <a:cs typeface="+mn-lt"/>
              </a:rPr>
              <a:t>Munidopsis</a:t>
            </a:r>
            <a:r>
              <a:rPr lang="sv" sz="1700" dirty="0">
                <a:solidFill>
                  <a:schemeClr val="bg2"/>
                </a:solidFill>
                <a:ea typeface="+mn-lt"/>
                <a:cs typeface="+mn-lt"/>
              </a:rPr>
              <a:t> </a:t>
            </a:r>
            <a:r>
              <a:rPr lang="sv" sz="1700" dirty="0" err="1">
                <a:solidFill>
                  <a:schemeClr val="bg2"/>
                </a:solidFill>
                <a:ea typeface="+mn-lt"/>
                <a:cs typeface="+mn-lt"/>
              </a:rPr>
              <a:t>spp</a:t>
            </a:r>
            <a:r>
              <a:rPr lang="sv" sz="1700" dirty="0">
                <a:solidFill>
                  <a:schemeClr val="bg2"/>
                </a:solidFill>
                <a:ea typeface="+mn-lt"/>
                <a:cs typeface="+mn-lt"/>
              </a:rPr>
              <a:t>.) och </a:t>
            </a:r>
            <a:r>
              <a:rPr lang="sv" sz="1700" dirty="0" err="1">
                <a:solidFill>
                  <a:schemeClr val="bg2"/>
                </a:solidFill>
                <a:ea typeface="+mn-lt"/>
                <a:cs typeface="+mn-lt"/>
              </a:rPr>
              <a:t>amfipoder</a:t>
            </a:r>
            <a:r>
              <a:rPr lang="sv" sz="1700" dirty="0">
                <a:solidFill>
                  <a:schemeClr val="bg2"/>
                </a:solidFill>
                <a:ea typeface="+mn-lt"/>
                <a:cs typeface="+mn-lt"/>
              </a:rPr>
              <a:t> (</a:t>
            </a:r>
            <a:r>
              <a:rPr lang="sv" sz="1700" dirty="0" err="1">
                <a:solidFill>
                  <a:schemeClr val="bg2"/>
                </a:solidFill>
                <a:ea typeface="+mn-lt"/>
                <a:cs typeface="+mn-lt"/>
              </a:rPr>
              <a:t>Stephonix</a:t>
            </a:r>
            <a:r>
              <a:rPr lang="sv" sz="1700" dirty="0">
                <a:solidFill>
                  <a:schemeClr val="bg2"/>
                </a:solidFill>
                <a:ea typeface="+mn-lt"/>
                <a:cs typeface="+mn-lt"/>
              </a:rPr>
              <a:t> </a:t>
            </a:r>
            <a:r>
              <a:rPr lang="sv" sz="1700" dirty="0" err="1">
                <a:solidFill>
                  <a:schemeClr val="bg2"/>
                </a:solidFill>
                <a:ea typeface="+mn-lt"/>
                <a:cs typeface="+mn-lt"/>
              </a:rPr>
              <a:t>spp</a:t>
            </a:r>
            <a:r>
              <a:rPr lang="sv" sz="1700" dirty="0">
                <a:solidFill>
                  <a:schemeClr val="bg2"/>
                </a:solidFill>
                <a:ea typeface="+mn-lt"/>
                <a:cs typeface="+mn-lt"/>
              </a:rPr>
              <a:t>.). </a:t>
            </a:r>
            <a:endParaRPr lang="sv-SE" sz="1700">
              <a:solidFill>
                <a:schemeClr val="bg2"/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sv" sz="1700" dirty="0">
                <a:solidFill>
                  <a:schemeClr val="bg2"/>
                </a:solidFill>
                <a:ea typeface="+mn-lt"/>
                <a:cs typeface="+mn-lt"/>
              </a:rPr>
              <a:t>Mollusker: Man fann en ny art vid namn Rubyspira sp., tillsammans med andra små snäckor. </a:t>
            </a:r>
            <a:endParaRPr lang="sv-SE" sz="1700" dirty="0">
              <a:solidFill>
                <a:schemeClr val="bg2"/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sv" sz="1700" dirty="0">
                <a:solidFill>
                  <a:schemeClr val="bg2"/>
                </a:solidFill>
                <a:ea typeface="+mn-lt"/>
                <a:cs typeface="+mn-lt"/>
              </a:rPr>
              <a:t>Annan fauna: Anemoner och olika andra arter som spänner över fem artkategorier identifierades.</a:t>
            </a:r>
            <a:endParaRPr lang="sv-SE" sz="1700" dirty="0">
              <a:solidFill>
                <a:schemeClr val="bg2"/>
              </a:solidFill>
            </a:endParaRPr>
          </a:p>
        </p:txBody>
      </p:sp>
      <p:pic>
        <p:nvPicPr>
          <p:cNvPr id="6" name="Bildobjekt 5" descr="En bild som visar rev, Organism, ryggradslös&#10;&#10;Automatiskt genererad beskrivning">
            <a:extLst>
              <a:ext uri="{FF2B5EF4-FFF2-40B4-BE49-F238E27FC236}">
                <a16:creationId xmlns:a16="http://schemas.microsoft.com/office/drawing/2014/main" id="{1DCC95FC-7193-E99E-A844-435AB51F11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77" r="1" b="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3479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 descr="En bild som visar ryggradslös, Organism, Ryggradslösa vattendjur, märlkräftor&#10;&#10;Automatiskt genererad beskrivning">
            <a:extLst>
              <a:ext uri="{FF2B5EF4-FFF2-40B4-BE49-F238E27FC236}">
                <a16:creationId xmlns:a16="http://schemas.microsoft.com/office/drawing/2014/main" id="{F7165E58-7969-F841-F516-989D54C73FF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3800" b="3800"/>
          <a:stretch/>
        </p:blipFill>
        <p:spPr>
          <a:xfrm>
            <a:off x="4561581" y="668230"/>
            <a:ext cx="6877660" cy="513821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3C7D990-4600-2837-1BF0-83857B875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3773" y="1158548"/>
            <a:ext cx="3605681" cy="465076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v-SE" dirty="0">
                <a:ea typeface="+mn-lt"/>
                <a:cs typeface="+mn-lt"/>
              </a:rPr>
              <a:t>Några av de mest förekommande organismerna som samlats in vid valfallet på 4204 m djup vid </a:t>
            </a:r>
            <a:r>
              <a:rPr lang="sv-SE" dirty="0" err="1">
                <a:ea typeface="+mn-lt"/>
                <a:cs typeface="+mn-lt"/>
              </a:rPr>
              <a:t>São</a:t>
            </a:r>
            <a:r>
              <a:rPr lang="sv-SE" dirty="0">
                <a:ea typeface="+mn-lt"/>
                <a:cs typeface="+mn-lt"/>
              </a:rPr>
              <a:t> Paulo Ridge, sydvästra Atlanten.  </a:t>
            </a:r>
          </a:p>
          <a:p>
            <a:r>
              <a:rPr lang="sv-SE" dirty="0">
                <a:ea typeface="+mn-lt"/>
                <a:cs typeface="+mn-lt"/>
              </a:rPr>
              <a:t>(A) Oidentifierad havsanemon som bor i klipporna som omger valen</a:t>
            </a:r>
            <a:endParaRPr lang="sv-SE"/>
          </a:p>
          <a:p>
            <a:r>
              <a:rPr lang="sv-SE" dirty="0">
                <a:ea typeface="+mn-lt"/>
                <a:cs typeface="+mn-lt"/>
              </a:rPr>
              <a:t>skelett; (B) </a:t>
            </a:r>
            <a:r>
              <a:rPr lang="sv-SE" err="1">
                <a:ea typeface="+mn-lt"/>
                <a:cs typeface="+mn-lt"/>
              </a:rPr>
              <a:t>Large</a:t>
            </a:r>
            <a:r>
              <a:rPr lang="sv-SE" dirty="0">
                <a:ea typeface="+mn-lt"/>
                <a:cs typeface="+mn-lt"/>
              </a:rPr>
              <a:t> </a:t>
            </a:r>
            <a:r>
              <a:rPr lang="sv-SE" err="1">
                <a:ea typeface="+mn-lt"/>
                <a:cs typeface="+mn-lt"/>
              </a:rPr>
              <a:t>Munidopsis</a:t>
            </a:r>
            <a:r>
              <a:rPr lang="sv-SE" dirty="0">
                <a:ea typeface="+mn-lt"/>
                <a:cs typeface="+mn-lt"/>
              </a:rPr>
              <a:t> sp.; (C) </a:t>
            </a:r>
            <a:r>
              <a:rPr lang="sv-SE" err="1">
                <a:ea typeface="+mn-lt"/>
                <a:cs typeface="+mn-lt"/>
              </a:rPr>
              <a:t>Amfipoden</a:t>
            </a:r>
            <a:r>
              <a:rPr lang="sv-SE" dirty="0">
                <a:ea typeface="+mn-lt"/>
                <a:cs typeface="+mn-lt"/>
              </a:rPr>
              <a:t> </a:t>
            </a:r>
            <a:r>
              <a:rPr lang="sv-SE" err="1">
                <a:ea typeface="+mn-lt"/>
                <a:cs typeface="+mn-lt"/>
              </a:rPr>
              <a:t>Stephonix</a:t>
            </a:r>
            <a:r>
              <a:rPr lang="sv-SE" dirty="0">
                <a:ea typeface="+mn-lt"/>
                <a:cs typeface="+mn-lt"/>
              </a:rPr>
              <a:t> sp.; (D) Rubyspira sp. nov.; (E) </a:t>
            </a:r>
            <a:r>
              <a:rPr lang="sv-SE" err="1">
                <a:ea typeface="+mn-lt"/>
                <a:cs typeface="+mn-lt"/>
              </a:rPr>
              <a:t>Osedax</a:t>
            </a:r>
            <a:r>
              <a:rPr lang="sv-SE" dirty="0">
                <a:ea typeface="+mn-lt"/>
                <a:cs typeface="+mn-lt"/>
              </a:rPr>
              <a:t> sp. nov.;</a:t>
            </a:r>
            <a:endParaRPr lang="sv-SE" dirty="0"/>
          </a:p>
          <a:p>
            <a:r>
              <a:rPr lang="sv-SE" dirty="0">
                <a:ea typeface="+mn-lt"/>
                <a:cs typeface="+mn-lt"/>
              </a:rPr>
              <a:t>(F) </a:t>
            </a:r>
            <a:r>
              <a:rPr lang="sv-SE" err="1">
                <a:ea typeface="+mn-lt"/>
                <a:cs typeface="+mn-lt"/>
              </a:rPr>
              <a:t>Neanthes</a:t>
            </a:r>
            <a:r>
              <a:rPr lang="sv-SE" dirty="0">
                <a:ea typeface="+mn-lt"/>
                <a:cs typeface="+mn-lt"/>
              </a:rPr>
              <a:t> sp. nov.; (G) jfr. </a:t>
            </a:r>
            <a:r>
              <a:rPr lang="sv-SE" err="1">
                <a:ea typeface="+mn-lt"/>
                <a:cs typeface="+mn-lt"/>
              </a:rPr>
              <a:t>Grassleia</a:t>
            </a:r>
            <a:r>
              <a:rPr lang="sv-SE" dirty="0">
                <a:ea typeface="+mn-lt"/>
                <a:cs typeface="+mn-lt"/>
              </a:rPr>
              <a:t> sp.; (H) </a:t>
            </a:r>
            <a:r>
              <a:rPr lang="sv-SE" err="1">
                <a:ea typeface="+mn-lt"/>
                <a:cs typeface="+mn-lt"/>
              </a:rPr>
              <a:t>Bathykurila</a:t>
            </a:r>
            <a:r>
              <a:rPr lang="sv-SE" dirty="0">
                <a:ea typeface="+mn-lt"/>
                <a:cs typeface="+mn-lt"/>
              </a:rPr>
              <a:t> jfr. </a:t>
            </a:r>
            <a:r>
              <a:rPr lang="sv-SE" err="1">
                <a:ea typeface="+mn-lt"/>
                <a:cs typeface="+mn-lt"/>
              </a:rPr>
              <a:t>guaymasensis</a:t>
            </a:r>
            <a:r>
              <a:rPr lang="sv-SE" dirty="0">
                <a:ea typeface="+mn-lt"/>
                <a:cs typeface="+mn-lt"/>
              </a:rPr>
              <a:t>; (I) </a:t>
            </a:r>
            <a:r>
              <a:rPr lang="sv-SE" err="1">
                <a:ea typeface="+mn-lt"/>
                <a:cs typeface="+mn-lt"/>
              </a:rPr>
              <a:t>Vrijenhoekia</a:t>
            </a:r>
            <a:r>
              <a:rPr lang="sv-SE" dirty="0">
                <a:ea typeface="+mn-lt"/>
                <a:cs typeface="+mn-lt"/>
              </a:rPr>
              <a:t> sp. nov.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0787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25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1" name="Rectangle 27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tangle 29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3" name="Rectangle 31">
            <a:extLst>
              <a:ext uri="{FF2B5EF4-FFF2-40B4-BE49-F238E27FC236}">
                <a16:creationId xmlns:a16="http://schemas.microsoft.com/office/drawing/2014/main" id="{801B3EC0-C865-4E52-A0F6-CB02B29A4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85EBDD4-8082-38FB-6949-E9EA32113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941832"/>
            <a:ext cx="10506456" cy="190195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/>
              <a:t>Biogeografiska konsekvenser och jämförelse med tidigare kända valkadaver</a:t>
            </a:r>
          </a:p>
        </p:txBody>
      </p:sp>
      <p:sp>
        <p:nvSpPr>
          <p:cNvPr id="64" name="Rectangle 33">
            <a:extLst>
              <a:ext uri="{FF2B5EF4-FFF2-40B4-BE49-F238E27FC236}">
                <a16:creationId xmlns:a16="http://schemas.microsoft.com/office/drawing/2014/main" id="{066346BE-FDB4-4772-A696-0719490AB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angle 35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146509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E5A463B-61BB-4DC7-FF34-D552C8060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8" y="3668690"/>
            <a:ext cx="10509504" cy="25035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 dirty="0" err="1"/>
              <a:t>Många</a:t>
            </a:r>
            <a:r>
              <a:rPr lang="en-US" sz="1700" dirty="0"/>
              <a:t> </a:t>
            </a:r>
            <a:r>
              <a:rPr lang="en-US" sz="1700" dirty="0" err="1"/>
              <a:t>släkten</a:t>
            </a:r>
            <a:r>
              <a:rPr lang="en-US" sz="1700" dirty="0"/>
              <a:t> </a:t>
            </a:r>
            <a:r>
              <a:rPr lang="en-US" sz="1700" dirty="0" err="1"/>
              <a:t>som</a:t>
            </a:r>
            <a:r>
              <a:rPr lang="en-US" sz="1700" dirty="0"/>
              <a:t> </a:t>
            </a:r>
            <a:r>
              <a:rPr lang="en-US" sz="1700" dirty="0" err="1"/>
              <a:t>hittats</a:t>
            </a:r>
            <a:r>
              <a:rPr lang="en-US" sz="1700" dirty="0"/>
              <a:t> </a:t>
            </a:r>
            <a:r>
              <a:rPr lang="en-US" sz="1700" dirty="0" err="1"/>
              <a:t>finns</a:t>
            </a:r>
            <a:r>
              <a:rPr lang="en-US" sz="1700" dirty="0"/>
              <a:t> </a:t>
            </a:r>
            <a:r>
              <a:rPr lang="en-US" sz="1700" dirty="0" err="1"/>
              <a:t>också</a:t>
            </a:r>
            <a:r>
              <a:rPr lang="en-US" sz="1700" dirty="0"/>
              <a:t> hos </a:t>
            </a:r>
            <a:r>
              <a:rPr lang="en-US" sz="1700" dirty="0" err="1"/>
              <a:t>valfall</a:t>
            </a:r>
            <a:r>
              <a:rPr lang="en-US" sz="1700" dirty="0"/>
              <a:t> </a:t>
            </a:r>
            <a:r>
              <a:rPr lang="en-US" sz="1700" dirty="0" err="1"/>
              <a:t>och</a:t>
            </a:r>
            <a:r>
              <a:rPr lang="en-US" sz="1700" dirty="0"/>
              <a:t> </a:t>
            </a:r>
            <a:r>
              <a:rPr lang="en-US" sz="1700" dirty="0" err="1"/>
              <a:t>andra</a:t>
            </a:r>
            <a:r>
              <a:rPr lang="en-US" sz="1700" dirty="0"/>
              <a:t> </a:t>
            </a:r>
            <a:r>
              <a:rPr lang="en-US" sz="1700" dirty="0" err="1"/>
              <a:t>kemosyntetiska</a:t>
            </a:r>
            <a:r>
              <a:rPr lang="en-US" sz="1700" dirty="0"/>
              <a:t> </a:t>
            </a:r>
            <a:r>
              <a:rPr lang="en-US" sz="1700" dirty="0" err="1"/>
              <a:t>ekosystem</a:t>
            </a:r>
            <a:r>
              <a:rPr lang="en-US" sz="1700" dirty="0"/>
              <a:t> </a:t>
            </a:r>
            <a:r>
              <a:rPr lang="en-US" sz="1700" dirty="0" err="1"/>
              <a:t>i</a:t>
            </a:r>
            <a:r>
              <a:rPr lang="en-US" sz="1700" dirty="0"/>
              <a:t> Stilla </a:t>
            </a:r>
            <a:r>
              <a:rPr lang="en-US" sz="1700" dirty="0" err="1"/>
              <a:t>havet</a:t>
            </a:r>
            <a:endParaRPr lang="en-US" sz="1700" dirty="0"/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Stepping Stone-</a:t>
            </a:r>
            <a:r>
              <a:rPr lang="en-US" sz="1700" dirty="0" err="1"/>
              <a:t>hypotes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Valfall </a:t>
            </a:r>
            <a:r>
              <a:rPr lang="en-US" sz="1700" dirty="0" err="1"/>
              <a:t>kan</a:t>
            </a:r>
            <a:r>
              <a:rPr lang="en-US" sz="1700" dirty="0"/>
              <a:t> </a:t>
            </a:r>
            <a:r>
              <a:rPr lang="en-US" sz="1700" dirty="0" err="1"/>
              <a:t>underlätta</a:t>
            </a:r>
            <a:r>
              <a:rPr lang="en-US" sz="1700" dirty="0"/>
              <a:t> </a:t>
            </a:r>
            <a:r>
              <a:rPr lang="en-US" sz="1700" dirty="0" err="1"/>
              <a:t>faunans</a:t>
            </a:r>
            <a:r>
              <a:rPr lang="en-US" sz="1700" dirty="0"/>
              <a:t> </a:t>
            </a:r>
            <a:r>
              <a:rPr lang="en-US" sz="1700" dirty="0" err="1"/>
              <a:t>spridning</a:t>
            </a:r>
            <a:r>
              <a:rPr lang="en-US" sz="1700" dirty="0"/>
              <a:t> bland </a:t>
            </a:r>
            <a:r>
              <a:rPr lang="en-US" sz="1700" dirty="0" err="1"/>
              <a:t>olika</a:t>
            </a:r>
            <a:r>
              <a:rPr lang="en-US" sz="1700" dirty="0"/>
              <a:t> </a:t>
            </a:r>
            <a:r>
              <a:rPr lang="en-US" sz="1700" dirty="0" err="1"/>
              <a:t>kemosyntetiska</a:t>
            </a:r>
            <a:r>
              <a:rPr lang="en-US" sz="1700" dirty="0"/>
              <a:t> </a:t>
            </a:r>
            <a:r>
              <a:rPr lang="en-US" sz="1700" dirty="0" err="1"/>
              <a:t>samhällen</a:t>
            </a:r>
            <a:r>
              <a:rPr lang="en-US" sz="1700" dirty="0"/>
              <a:t>.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Global distribution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Bevis </a:t>
            </a:r>
            <a:r>
              <a:rPr lang="en-US" sz="1700" dirty="0" err="1"/>
              <a:t>pekar</a:t>
            </a:r>
            <a:r>
              <a:rPr lang="en-US" sz="1700" dirty="0"/>
              <a:t> </a:t>
            </a:r>
            <a:r>
              <a:rPr lang="en-US" sz="1700" dirty="0" err="1"/>
              <a:t>på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</a:t>
            </a:r>
            <a:r>
              <a:rPr lang="en-US" sz="1700" dirty="0" err="1"/>
              <a:t>världsomspännande</a:t>
            </a:r>
            <a:r>
              <a:rPr lang="en-US" sz="1700" dirty="0"/>
              <a:t> distribution för </a:t>
            </a:r>
            <a:r>
              <a:rPr lang="en-US" sz="1700" dirty="0" err="1"/>
              <a:t>vissa</a:t>
            </a:r>
            <a:r>
              <a:rPr lang="en-US" sz="1700" dirty="0"/>
              <a:t> </a:t>
            </a:r>
            <a:r>
              <a:rPr lang="en-US" sz="1700" dirty="0" err="1"/>
              <a:t>valfallsspecialister</a:t>
            </a:r>
            <a:r>
              <a:rPr lang="en-US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6593394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Bredbild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8" baseType="lpstr">
      <vt:lpstr>AccentBoxVTI</vt:lpstr>
      <vt:lpstr>Valfall i Atlanten</vt:lpstr>
      <vt:lpstr>Introduktion till Valfall</vt:lpstr>
      <vt:lpstr>PowerPoint-presentation</vt:lpstr>
      <vt:lpstr>Nedbrytningsstadier</vt:lpstr>
      <vt:lpstr>Den biologiska mångfalden</vt:lpstr>
      <vt:lpstr>PowerPoint-presentation</vt:lpstr>
      <vt:lpstr>Biogeografiska konsekvenser och jämförelse med tidigare kända valkadaver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205</cp:revision>
  <dcterms:created xsi:type="dcterms:W3CDTF">2024-12-10T12:33:59Z</dcterms:created>
  <dcterms:modified xsi:type="dcterms:W3CDTF">2024-12-11T11:36:03Z</dcterms:modified>
</cp:coreProperties>
</file>