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64" r:id="rId3"/>
    <p:sldId id="260" r:id="rId4"/>
    <p:sldId id="257" r:id="rId5"/>
    <p:sldId id="259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0EA41-BE7D-46DD-A19E-54FF016FF204}" v="54" dt="2024-05-21T09:07:34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F44BB-24F7-4F60-BF65-26E7338160B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251B6AC-AF6B-4D0B-BF7D-D29E0BDDA6A5}">
      <dgm:prSet/>
      <dgm:spPr/>
      <dgm:t>
        <a:bodyPr/>
        <a:lstStyle/>
        <a:p>
          <a:r>
            <a:rPr lang="en-US"/>
            <a:t>Bakgrund</a:t>
          </a:r>
        </a:p>
      </dgm:t>
    </dgm:pt>
    <dgm:pt modelId="{1BF43BDB-F292-437F-9723-D1D4F946FEB9}" type="parTrans" cxnId="{948837B3-B287-444B-8D58-C894192330BB}">
      <dgm:prSet/>
      <dgm:spPr/>
      <dgm:t>
        <a:bodyPr/>
        <a:lstStyle/>
        <a:p>
          <a:endParaRPr lang="en-US"/>
        </a:p>
      </dgm:t>
    </dgm:pt>
    <dgm:pt modelId="{5F43E671-D736-40D9-A8A7-DAE17069A64F}" type="sibTrans" cxnId="{948837B3-B287-444B-8D58-C894192330BB}">
      <dgm:prSet/>
      <dgm:spPr/>
      <dgm:t>
        <a:bodyPr/>
        <a:lstStyle/>
        <a:p>
          <a:endParaRPr lang="en-US"/>
        </a:p>
      </dgm:t>
    </dgm:pt>
    <dgm:pt modelId="{D1C9B7AA-3630-4E0D-8F50-609DD14FC395}">
      <dgm:prSet/>
      <dgm:spPr/>
      <dgm:t>
        <a:bodyPr/>
        <a:lstStyle/>
        <a:p>
          <a:r>
            <a:rPr lang="en-US"/>
            <a:t>Frågeställning</a:t>
          </a:r>
        </a:p>
      </dgm:t>
    </dgm:pt>
    <dgm:pt modelId="{E66C65C5-C669-4A3D-ABD2-74874DF2D104}" type="parTrans" cxnId="{FAAE2A0E-2091-44FD-B1EF-509FA3EDD8B9}">
      <dgm:prSet/>
      <dgm:spPr/>
      <dgm:t>
        <a:bodyPr/>
        <a:lstStyle/>
        <a:p>
          <a:endParaRPr lang="en-US"/>
        </a:p>
      </dgm:t>
    </dgm:pt>
    <dgm:pt modelId="{36762E06-EA5C-403F-8C54-DA0A9C9690A0}" type="sibTrans" cxnId="{FAAE2A0E-2091-44FD-B1EF-509FA3EDD8B9}">
      <dgm:prSet/>
      <dgm:spPr/>
      <dgm:t>
        <a:bodyPr/>
        <a:lstStyle/>
        <a:p>
          <a:endParaRPr lang="en-US"/>
        </a:p>
      </dgm:t>
    </dgm:pt>
    <dgm:pt modelId="{09D74AD7-8E88-44A5-8C86-7D9B81D0622C}">
      <dgm:prSet/>
      <dgm:spPr/>
      <dgm:t>
        <a:bodyPr/>
        <a:lstStyle/>
        <a:p>
          <a:r>
            <a:rPr lang="en-US"/>
            <a:t>Ordförklaring </a:t>
          </a:r>
        </a:p>
      </dgm:t>
    </dgm:pt>
    <dgm:pt modelId="{6EF2BDC5-EE3B-4710-9172-4268AD463DA1}" type="parTrans" cxnId="{7ABA456F-F9B3-4D96-BA35-BD83B3CD41F8}">
      <dgm:prSet/>
      <dgm:spPr/>
      <dgm:t>
        <a:bodyPr/>
        <a:lstStyle/>
        <a:p>
          <a:endParaRPr lang="en-US"/>
        </a:p>
      </dgm:t>
    </dgm:pt>
    <dgm:pt modelId="{D23A785F-1AF6-46A8-82BB-8AC36B0EABA1}" type="sibTrans" cxnId="{7ABA456F-F9B3-4D96-BA35-BD83B3CD41F8}">
      <dgm:prSet/>
      <dgm:spPr/>
      <dgm:t>
        <a:bodyPr/>
        <a:lstStyle/>
        <a:p>
          <a:endParaRPr lang="en-US"/>
        </a:p>
      </dgm:t>
    </dgm:pt>
    <dgm:pt modelId="{B6A6ADE7-EDD2-42F8-A236-FBBE304BA29D}">
      <dgm:prSet/>
      <dgm:spPr/>
      <dgm:t>
        <a:bodyPr/>
        <a:lstStyle/>
        <a:p>
          <a:r>
            <a:rPr lang="en-US"/>
            <a:t>Resultat</a:t>
          </a:r>
        </a:p>
      </dgm:t>
    </dgm:pt>
    <dgm:pt modelId="{06AECED9-DB88-4A10-A11B-3C883B44BA19}" type="parTrans" cxnId="{D2225EFA-3C65-4116-8D25-FA0056DA6BFC}">
      <dgm:prSet/>
      <dgm:spPr/>
      <dgm:t>
        <a:bodyPr/>
        <a:lstStyle/>
        <a:p>
          <a:endParaRPr lang="en-US"/>
        </a:p>
      </dgm:t>
    </dgm:pt>
    <dgm:pt modelId="{0F79C39E-AB80-41CC-B2B6-069404F33E04}" type="sibTrans" cxnId="{D2225EFA-3C65-4116-8D25-FA0056DA6BFC}">
      <dgm:prSet/>
      <dgm:spPr/>
      <dgm:t>
        <a:bodyPr/>
        <a:lstStyle/>
        <a:p>
          <a:endParaRPr lang="en-US"/>
        </a:p>
      </dgm:t>
    </dgm:pt>
    <dgm:pt modelId="{F88A3D0C-A1FC-4E05-B990-D7D22A4BEAE5}">
      <dgm:prSet/>
      <dgm:spPr/>
      <dgm:t>
        <a:bodyPr/>
        <a:lstStyle/>
        <a:p>
          <a:r>
            <a:rPr lang="en-US"/>
            <a:t>Diskussion </a:t>
          </a:r>
        </a:p>
      </dgm:t>
    </dgm:pt>
    <dgm:pt modelId="{5017B05F-A30D-4C70-9780-74B98A7E6FE6}" type="parTrans" cxnId="{23EF0D44-9F64-44E2-A8EB-6B1E9706D9EC}">
      <dgm:prSet/>
      <dgm:spPr/>
      <dgm:t>
        <a:bodyPr/>
        <a:lstStyle/>
        <a:p>
          <a:endParaRPr lang="en-US"/>
        </a:p>
      </dgm:t>
    </dgm:pt>
    <dgm:pt modelId="{1E817AE6-2A7D-4170-9063-6C65961C7B14}" type="sibTrans" cxnId="{23EF0D44-9F64-44E2-A8EB-6B1E9706D9EC}">
      <dgm:prSet/>
      <dgm:spPr/>
      <dgm:t>
        <a:bodyPr/>
        <a:lstStyle/>
        <a:p>
          <a:endParaRPr lang="en-US"/>
        </a:p>
      </dgm:t>
    </dgm:pt>
    <dgm:pt modelId="{6E3EF0CA-B79B-4664-9037-8C7D30D93BA3}" type="pres">
      <dgm:prSet presAssocID="{EE0F44BB-24F7-4F60-BF65-26E7338160BF}" presName="vert0" presStyleCnt="0">
        <dgm:presLayoutVars>
          <dgm:dir/>
          <dgm:animOne val="branch"/>
          <dgm:animLvl val="lvl"/>
        </dgm:presLayoutVars>
      </dgm:prSet>
      <dgm:spPr/>
    </dgm:pt>
    <dgm:pt modelId="{E85F3CCD-5503-4B80-BB99-AB39739AA101}" type="pres">
      <dgm:prSet presAssocID="{1251B6AC-AF6B-4D0B-BF7D-D29E0BDDA6A5}" presName="thickLine" presStyleLbl="alignNode1" presStyleIdx="0" presStyleCnt="5"/>
      <dgm:spPr/>
    </dgm:pt>
    <dgm:pt modelId="{AF8A60E9-363D-4502-B09A-EE42A7A5BC09}" type="pres">
      <dgm:prSet presAssocID="{1251B6AC-AF6B-4D0B-BF7D-D29E0BDDA6A5}" presName="horz1" presStyleCnt="0"/>
      <dgm:spPr/>
    </dgm:pt>
    <dgm:pt modelId="{873CC2C9-8673-44F6-A00F-C4E47E6FA75D}" type="pres">
      <dgm:prSet presAssocID="{1251B6AC-AF6B-4D0B-BF7D-D29E0BDDA6A5}" presName="tx1" presStyleLbl="revTx" presStyleIdx="0" presStyleCnt="5"/>
      <dgm:spPr/>
    </dgm:pt>
    <dgm:pt modelId="{87C375F2-DF32-435C-8096-CFD4F5B063F5}" type="pres">
      <dgm:prSet presAssocID="{1251B6AC-AF6B-4D0B-BF7D-D29E0BDDA6A5}" presName="vert1" presStyleCnt="0"/>
      <dgm:spPr/>
    </dgm:pt>
    <dgm:pt modelId="{9CE068F0-4BA4-4C84-B46E-88EFC73F4FB2}" type="pres">
      <dgm:prSet presAssocID="{D1C9B7AA-3630-4E0D-8F50-609DD14FC395}" presName="thickLine" presStyleLbl="alignNode1" presStyleIdx="1" presStyleCnt="5"/>
      <dgm:spPr/>
    </dgm:pt>
    <dgm:pt modelId="{4CB822D6-8919-49F8-BD17-7DCB5557D345}" type="pres">
      <dgm:prSet presAssocID="{D1C9B7AA-3630-4E0D-8F50-609DD14FC395}" presName="horz1" presStyleCnt="0"/>
      <dgm:spPr/>
    </dgm:pt>
    <dgm:pt modelId="{67FC68C6-529D-4222-BB3B-D65F7A6C0141}" type="pres">
      <dgm:prSet presAssocID="{D1C9B7AA-3630-4E0D-8F50-609DD14FC395}" presName="tx1" presStyleLbl="revTx" presStyleIdx="1" presStyleCnt="5"/>
      <dgm:spPr/>
    </dgm:pt>
    <dgm:pt modelId="{89FD609A-F673-463A-8394-0AA261DCCFDD}" type="pres">
      <dgm:prSet presAssocID="{D1C9B7AA-3630-4E0D-8F50-609DD14FC395}" presName="vert1" presStyleCnt="0"/>
      <dgm:spPr/>
    </dgm:pt>
    <dgm:pt modelId="{81C1A35A-DDC1-41C1-8E47-9E934D84340C}" type="pres">
      <dgm:prSet presAssocID="{09D74AD7-8E88-44A5-8C86-7D9B81D0622C}" presName="thickLine" presStyleLbl="alignNode1" presStyleIdx="2" presStyleCnt="5"/>
      <dgm:spPr/>
    </dgm:pt>
    <dgm:pt modelId="{919E8472-C6D1-4B76-AE67-59F4EB6AEF41}" type="pres">
      <dgm:prSet presAssocID="{09D74AD7-8E88-44A5-8C86-7D9B81D0622C}" presName="horz1" presStyleCnt="0"/>
      <dgm:spPr/>
    </dgm:pt>
    <dgm:pt modelId="{E1E53E74-BDB4-497F-8C4D-1B71A5621D8C}" type="pres">
      <dgm:prSet presAssocID="{09D74AD7-8E88-44A5-8C86-7D9B81D0622C}" presName="tx1" presStyleLbl="revTx" presStyleIdx="2" presStyleCnt="5"/>
      <dgm:spPr/>
    </dgm:pt>
    <dgm:pt modelId="{33B733BD-6351-4829-9088-87C758571BB0}" type="pres">
      <dgm:prSet presAssocID="{09D74AD7-8E88-44A5-8C86-7D9B81D0622C}" presName="vert1" presStyleCnt="0"/>
      <dgm:spPr/>
    </dgm:pt>
    <dgm:pt modelId="{7F6A4594-6E7C-47B0-9238-11A826B40BA9}" type="pres">
      <dgm:prSet presAssocID="{B6A6ADE7-EDD2-42F8-A236-FBBE304BA29D}" presName="thickLine" presStyleLbl="alignNode1" presStyleIdx="3" presStyleCnt="5"/>
      <dgm:spPr/>
    </dgm:pt>
    <dgm:pt modelId="{7185A4E0-61C4-468D-945A-75C2E1906B50}" type="pres">
      <dgm:prSet presAssocID="{B6A6ADE7-EDD2-42F8-A236-FBBE304BA29D}" presName="horz1" presStyleCnt="0"/>
      <dgm:spPr/>
    </dgm:pt>
    <dgm:pt modelId="{9B4A8A95-1ECD-444D-A869-0C411172D0A7}" type="pres">
      <dgm:prSet presAssocID="{B6A6ADE7-EDD2-42F8-A236-FBBE304BA29D}" presName="tx1" presStyleLbl="revTx" presStyleIdx="3" presStyleCnt="5"/>
      <dgm:spPr/>
    </dgm:pt>
    <dgm:pt modelId="{CF47C18C-46C4-4926-B826-C64A4F7917AB}" type="pres">
      <dgm:prSet presAssocID="{B6A6ADE7-EDD2-42F8-A236-FBBE304BA29D}" presName="vert1" presStyleCnt="0"/>
      <dgm:spPr/>
    </dgm:pt>
    <dgm:pt modelId="{1BE3BABE-00D9-494D-B9FC-DEF5E745AC10}" type="pres">
      <dgm:prSet presAssocID="{F88A3D0C-A1FC-4E05-B990-D7D22A4BEAE5}" presName="thickLine" presStyleLbl="alignNode1" presStyleIdx="4" presStyleCnt="5"/>
      <dgm:spPr/>
    </dgm:pt>
    <dgm:pt modelId="{47E26657-C5DF-470B-9FC3-448FBADE695E}" type="pres">
      <dgm:prSet presAssocID="{F88A3D0C-A1FC-4E05-B990-D7D22A4BEAE5}" presName="horz1" presStyleCnt="0"/>
      <dgm:spPr/>
    </dgm:pt>
    <dgm:pt modelId="{6F684BDB-79F0-48DC-A002-DDFFDD1B3F82}" type="pres">
      <dgm:prSet presAssocID="{F88A3D0C-A1FC-4E05-B990-D7D22A4BEAE5}" presName="tx1" presStyleLbl="revTx" presStyleIdx="4" presStyleCnt="5"/>
      <dgm:spPr/>
    </dgm:pt>
    <dgm:pt modelId="{E6B66646-5E8D-4019-A55D-BEB6BD43B664}" type="pres">
      <dgm:prSet presAssocID="{F88A3D0C-A1FC-4E05-B990-D7D22A4BEAE5}" presName="vert1" presStyleCnt="0"/>
      <dgm:spPr/>
    </dgm:pt>
  </dgm:ptLst>
  <dgm:cxnLst>
    <dgm:cxn modelId="{FAAE2A0E-2091-44FD-B1EF-509FA3EDD8B9}" srcId="{EE0F44BB-24F7-4F60-BF65-26E7338160BF}" destId="{D1C9B7AA-3630-4E0D-8F50-609DD14FC395}" srcOrd="1" destOrd="0" parTransId="{E66C65C5-C669-4A3D-ABD2-74874DF2D104}" sibTransId="{36762E06-EA5C-403F-8C54-DA0A9C9690A0}"/>
    <dgm:cxn modelId="{2B64A51C-B67E-4DD3-B377-9864C3F115EB}" type="presOf" srcId="{F88A3D0C-A1FC-4E05-B990-D7D22A4BEAE5}" destId="{6F684BDB-79F0-48DC-A002-DDFFDD1B3F82}" srcOrd="0" destOrd="0" presId="urn:microsoft.com/office/officeart/2008/layout/LinedList"/>
    <dgm:cxn modelId="{C612CA37-DCAE-452A-88AE-F34A6CC7B81B}" type="presOf" srcId="{09D74AD7-8E88-44A5-8C86-7D9B81D0622C}" destId="{E1E53E74-BDB4-497F-8C4D-1B71A5621D8C}" srcOrd="0" destOrd="0" presId="urn:microsoft.com/office/officeart/2008/layout/LinedList"/>
    <dgm:cxn modelId="{23EF0D44-9F64-44E2-A8EB-6B1E9706D9EC}" srcId="{EE0F44BB-24F7-4F60-BF65-26E7338160BF}" destId="{F88A3D0C-A1FC-4E05-B990-D7D22A4BEAE5}" srcOrd="4" destOrd="0" parTransId="{5017B05F-A30D-4C70-9780-74B98A7E6FE6}" sibTransId="{1E817AE6-2A7D-4170-9063-6C65961C7B14}"/>
    <dgm:cxn modelId="{7ABA456F-F9B3-4D96-BA35-BD83B3CD41F8}" srcId="{EE0F44BB-24F7-4F60-BF65-26E7338160BF}" destId="{09D74AD7-8E88-44A5-8C86-7D9B81D0622C}" srcOrd="2" destOrd="0" parTransId="{6EF2BDC5-EE3B-4710-9172-4268AD463DA1}" sibTransId="{D23A785F-1AF6-46A8-82BB-8AC36B0EABA1}"/>
    <dgm:cxn modelId="{948837B3-B287-444B-8D58-C894192330BB}" srcId="{EE0F44BB-24F7-4F60-BF65-26E7338160BF}" destId="{1251B6AC-AF6B-4D0B-BF7D-D29E0BDDA6A5}" srcOrd="0" destOrd="0" parTransId="{1BF43BDB-F292-437F-9723-D1D4F946FEB9}" sibTransId="{5F43E671-D736-40D9-A8A7-DAE17069A64F}"/>
    <dgm:cxn modelId="{282630C5-9247-4B4F-8EB0-379AF03EE715}" type="presOf" srcId="{1251B6AC-AF6B-4D0B-BF7D-D29E0BDDA6A5}" destId="{873CC2C9-8673-44F6-A00F-C4E47E6FA75D}" srcOrd="0" destOrd="0" presId="urn:microsoft.com/office/officeart/2008/layout/LinedList"/>
    <dgm:cxn modelId="{FE2839D8-6ABD-444A-BFD5-53D090435F4E}" type="presOf" srcId="{B6A6ADE7-EDD2-42F8-A236-FBBE304BA29D}" destId="{9B4A8A95-1ECD-444D-A869-0C411172D0A7}" srcOrd="0" destOrd="0" presId="urn:microsoft.com/office/officeart/2008/layout/LinedList"/>
    <dgm:cxn modelId="{054691E4-33AD-4C56-84E1-4DC0BA5C9471}" type="presOf" srcId="{D1C9B7AA-3630-4E0D-8F50-609DD14FC395}" destId="{67FC68C6-529D-4222-BB3B-D65F7A6C0141}" srcOrd="0" destOrd="0" presId="urn:microsoft.com/office/officeart/2008/layout/LinedList"/>
    <dgm:cxn modelId="{D2225EFA-3C65-4116-8D25-FA0056DA6BFC}" srcId="{EE0F44BB-24F7-4F60-BF65-26E7338160BF}" destId="{B6A6ADE7-EDD2-42F8-A236-FBBE304BA29D}" srcOrd="3" destOrd="0" parTransId="{06AECED9-DB88-4A10-A11B-3C883B44BA19}" sibTransId="{0F79C39E-AB80-41CC-B2B6-069404F33E04}"/>
    <dgm:cxn modelId="{F2C217FB-C5C6-4926-ADCA-D58E4D0051DE}" type="presOf" srcId="{EE0F44BB-24F7-4F60-BF65-26E7338160BF}" destId="{6E3EF0CA-B79B-4664-9037-8C7D30D93BA3}" srcOrd="0" destOrd="0" presId="urn:microsoft.com/office/officeart/2008/layout/LinedList"/>
    <dgm:cxn modelId="{8C354CD0-0939-49CE-A115-866FF322A3B0}" type="presParOf" srcId="{6E3EF0CA-B79B-4664-9037-8C7D30D93BA3}" destId="{E85F3CCD-5503-4B80-BB99-AB39739AA101}" srcOrd="0" destOrd="0" presId="urn:microsoft.com/office/officeart/2008/layout/LinedList"/>
    <dgm:cxn modelId="{7389E091-16C8-43C6-BA23-B77661C23642}" type="presParOf" srcId="{6E3EF0CA-B79B-4664-9037-8C7D30D93BA3}" destId="{AF8A60E9-363D-4502-B09A-EE42A7A5BC09}" srcOrd="1" destOrd="0" presId="urn:microsoft.com/office/officeart/2008/layout/LinedList"/>
    <dgm:cxn modelId="{C7EECE18-9236-4EB4-9A1E-AFD47A22A0F0}" type="presParOf" srcId="{AF8A60E9-363D-4502-B09A-EE42A7A5BC09}" destId="{873CC2C9-8673-44F6-A00F-C4E47E6FA75D}" srcOrd="0" destOrd="0" presId="urn:microsoft.com/office/officeart/2008/layout/LinedList"/>
    <dgm:cxn modelId="{F85C4868-DF2F-4529-A5AD-46FB525213A0}" type="presParOf" srcId="{AF8A60E9-363D-4502-B09A-EE42A7A5BC09}" destId="{87C375F2-DF32-435C-8096-CFD4F5B063F5}" srcOrd="1" destOrd="0" presId="urn:microsoft.com/office/officeart/2008/layout/LinedList"/>
    <dgm:cxn modelId="{E8C6DF0D-EF29-4485-B3B8-407CA09E070C}" type="presParOf" srcId="{6E3EF0CA-B79B-4664-9037-8C7D30D93BA3}" destId="{9CE068F0-4BA4-4C84-B46E-88EFC73F4FB2}" srcOrd="2" destOrd="0" presId="urn:microsoft.com/office/officeart/2008/layout/LinedList"/>
    <dgm:cxn modelId="{9C1F492A-A4A3-46A2-9B3D-D2E115089DD6}" type="presParOf" srcId="{6E3EF0CA-B79B-4664-9037-8C7D30D93BA3}" destId="{4CB822D6-8919-49F8-BD17-7DCB5557D345}" srcOrd="3" destOrd="0" presId="urn:microsoft.com/office/officeart/2008/layout/LinedList"/>
    <dgm:cxn modelId="{2DE08D8D-B541-4984-9F3E-25165E5781AD}" type="presParOf" srcId="{4CB822D6-8919-49F8-BD17-7DCB5557D345}" destId="{67FC68C6-529D-4222-BB3B-D65F7A6C0141}" srcOrd="0" destOrd="0" presId="urn:microsoft.com/office/officeart/2008/layout/LinedList"/>
    <dgm:cxn modelId="{61EE5C2E-4916-450A-8DBE-EF35F5A2EF2A}" type="presParOf" srcId="{4CB822D6-8919-49F8-BD17-7DCB5557D345}" destId="{89FD609A-F673-463A-8394-0AA261DCCFDD}" srcOrd="1" destOrd="0" presId="urn:microsoft.com/office/officeart/2008/layout/LinedList"/>
    <dgm:cxn modelId="{021E303D-0A59-4579-8E4C-6EFBDBF8F819}" type="presParOf" srcId="{6E3EF0CA-B79B-4664-9037-8C7D30D93BA3}" destId="{81C1A35A-DDC1-41C1-8E47-9E934D84340C}" srcOrd="4" destOrd="0" presId="urn:microsoft.com/office/officeart/2008/layout/LinedList"/>
    <dgm:cxn modelId="{DF8984BB-E0EC-41E3-9666-8AEBA915E1DE}" type="presParOf" srcId="{6E3EF0CA-B79B-4664-9037-8C7D30D93BA3}" destId="{919E8472-C6D1-4B76-AE67-59F4EB6AEF41}" srcOrd="5" destOrd="0" presId="urn:microsoft.com/office/officeart/2008/layout/LinedList"/>
    <dgm:cxn modelId="{BDE40A2A-63A0-41C9-A217-8D3E1EC3B45C}" type="presParOf" srcId="{919E8472-C6D1-4B76-AE67-59F4EB6AEF41}" destId="{E1E53E74-BDB4-497F-8C4D-1B71A5621D8C}" srcOrd="0" destOrd="0" presId="urn:microsoft.com/office/officeart/2008/layout/LinedList"/>
    <dgm:cxn modelId="{9B87C920-A046-4D5B-93EC-4F97D65227A3}" type="presParOf" srcId="{919E8472-C6D1-4B76-AE67-59F4EB6AEF41}" destId="{33B733BD-6351-4829-9088-87C758571BB0}" srcOrd="1" destOrd="0" presId="urn:microsoft.com/office/officeart/2008/layout/LinedList"/>
    <dgm:cxn modelId="{D2C1C67C-BBC9-41A8-84CE-2318112AA119}" type="presParOf" srcId="{6E3EF0CA-B79B-4664-9037-8C7D30D93BA3}" destId="{7F6A4594-6E7C-47B0-9238-11A826B40BA9}" srcOrd="6" destOrd="0" presId="urn:microsoft.com/office/officeart/2008/layout/LinedList"/>
    <dgm:cxn modelId="{435DA770-5B37-4998-BC1E-7FAEF6A3665B}" type="presParOf" srcId="{6E3EF0CA-B79B-4664-9037-8C7D30D93BA3}" destId="{7185A4E0-61C4-468D-945A-75C2E1906B50}" srcOrd="7" destOrd="0" presId="urn:microsoft.com/office/officeart/2008/layout/LinedList"/>
    <dgm:cxn modelId="{D5F0B76F-0CCA-4445-BA7C-9EB41CCD4FD8}" type="presParOf" srcId="{7185A4E0-61C4-468D-945A-75C2E1906B50}" destId="{9B4A8A95-1ECD-444D-A869-0C411172D0A7}" srcOrd="0" destOrd="0" presId="urn:microsoft.com/office/officeart/2008/layout/LinedList"/>
    <dgm:cxn modelId="{C7F0BCCF-8C45-485A-96BD-11E177DABDDE}" type="presParOf" srcId="{7185A4E0-61C4-468D-945A-75C2E1906B50}" destId="{CF47C18C-46C4-4926-B826-C64A4F7917AB}" srcOrd="1" destOrd="0" presId="urn:microsoft.com/office/officeart/2008/layout/LinedList"/>
    <dgm:cxn modelId="{3C9162DA-276A-486E-9160-BF2A0530BFD3}" type="presParOf" srcId="{6E3EF0CA-B79B-4664-9037-8C7D30D93BA3}" destId="{1BE3BABE-00D9-494D-B9FC-DEF5E745AC10}" srcOrd="8" destOrd="0" presId="urn:microsoft.com/office/officeart/2008/layout/LinedList"/>
    <dgm:cxn modelId="{A9250305-7AB7-43AA-8402-98FD87EAD7F8}" type="presParOf" srcId="{6E3EF0CA-B79B-4664-9037-8C7D30D93BA3}" destId="{47E26657-C5DF-470B-9FC3-448FBADE695E}" srcOrd="9" destOrd="0" presId="urn:microsoft.com/office/officeart/2008/layout/LinedList"/>
    <dgm:cxn modelId="{6BE71B23-0C82-4681-8B37-3DC75A75A0D1}" type="presParOf" srcId="{47E26657-C5DF-470B-9FC3-448FBADE695E}" destId="{6F684BDB-79F0-48DC-A002-DDFFDD1B3F82}" srcOrd="0" destOrd="0" presId="urn:microsoft.com/office/officeart/2008/layout/LinedList"/>
    <dgm:cxn modelId="{87C34E7B-17C2-4B41-95C5-0DC3DE637B0D}" type="presParOf" srcId="{47E26657-C5DF-470B-9FC3-448FBADE695E}" destId="{E6B66646-5E8D-4019-A55D-BEB6BD43B6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F3CCD-5503-4B80-BB99-AB39739AA101}">
      <dsp:nvSpPr>
        <dsp:cNvPr id="0" name=""/>
        <dsp:cNvSpPr/>
      </dsp:nvSpPr>
      <dsp:spPr>
        <a:xfrm>
          <a:off x="0" y="673"/>
          <a:ext cx="636422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CC2C9-8673-44F6-A00F-C4E47E6FA75D}">
      <dsp:nvSpPr>
        <dsp:cNvPr id="0" name=""/>
        <dsp:cNvSpPr/>
      </dsp:nvSpPr>
      <dsp:spPr>
        <a:xfrm>
          <a:off x="0" y="673"/>
          <a:ext cx="6364224" cy="110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Bakgrund</a:t>
          </a:r>
        </a:p>
      </dsp:txBody>
      <dsp:txXfrm>
        <a:off x="0" y="673"/>
        <a:ext cx="6364224" cy="1102497"/>
      </dsp:txXfrm>
    </dsp:sp>
    <dsp:sp modelId="{9CE068F0-4BA4-4C84-B46E-88EFC73F4FB2}">
      <dsp:nvSpPr>
        <dsp:cNvPr id="0" name=""/>
        <dsp:cNvSpPr/>
      </dsp:nvSpPr>
      <dsp:spPr>
        <a:xfrm>
          <a:off x="0" y="1103170"/>
          <a:ext cx="636422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C68C6-529D-4222-BB3B-D65F7A6C0141}">
      <dsp:nvSpPr>
        <dsp:cNvPr id="0" name=""/>
        <dsp:cNvSpPr/>
      </dsp:nvSpPr>
      <dsp:spPr>
        <a:xfrm>
          <a:off x="0" y="1103170"/>
          <a:ext cx="6364224" cy="110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Frågeställning</a:t>
          </a:r>
        </a:p>
      </dsp:txBody>
      <dsp:txXfrm>
        <a:off x="0" y="1103170"/>
        <a:ext cx="6364224" cy="1102497"/>
      </dsp:txXfrm>
    </dsp:sp>
    <dsp:sp modelId="{81C1A35A-DDC1-41C1-8E47-9E934D84340C}">
      <dsp:nvSpPr>
        <dsp:cNvPr id="0" name=""/>
        <dsp:cNvSpPr/>
      </dsp:nvSpPr>
      <dsp:spPr>
        <a:xfrm>
          <a:off x="0" y="2205667"/>
          <a:ext cx="636422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53E74-BDB4-497F-8C4D-1B71A5621D8C}">
      <dsp:nvSpPr>
        <dsp:cNvPr id="0" name=""/>
        <dsp:cNvSpPr/>
      </dsp:nvSpPr>
      <dsp:spPr>
        <a:xfrm>
          <a:off x="0" y="2205667"/>
          <a:ext cx="6364224" cy="110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Ordförklaring </a:t>
          </a:r>
        </a:p>
      </dsp:txBody>
      <dsp:txXfrm>
        <a:off x="0" y="2205667"/>
        <a:ext cx="6364224" cy="1102497"/>
      </dsp:txXfrm>
    </dsp:sp>
    <dsp:sp modelId="{7F6A4594-6E7C-47B0-9238-11A826B40BA9}">
      <dsp:nvSpPr>
        <dsp:cNvPr id="0" name=""/>
        <dsp:cNvSpPr/>
      </dsp:nvSpPr>
      <dsp:spPr>
        <a:xfrm>
          <a:off x="0" y="3308164"/>
          <a:ext cx="6364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A8A95-1ECD-444D-A869-0C411172D0A7}">
      <dsp:nvSpPr>
        <dsp:cNvPr id="0" name=""/>
        <dsp:cNvSpPr/>
      </dsp:nvSpPr>
      <dsp:spPr>
        <a:xfrm>
          <a:off x="0" y="3308164"/>
          <a:ext cx="6364224" cy="110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Resultat</a:t>
          </a:r>
        </a:p>
      </dsp:txBody>
      <dsp:txXfrm>
        <a:off x="0" y="3308164"/>
        <a:ext cx="6364224" cy="1102497"/>
      </dsp:txXfrm>
    </dsp:sp>
    <dsp:sp modelId="{1BE3BABE-00D9-494D-B9FC-DEF5E745AC10}">
      <dsp:nvSpPr>
        <dsp:cNvPr id="0" name=""/>
        <dsp:cNvSpPr/>
      </dsp:nvSpPr>
      <dsp:spPr>
        <a:xfrm>
          <a:off x="0" y="4410661"/>
          <a:ext cx="636422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84BDB-79F0-48DC-A002-DDFFDD1B3F82}">
      <dsp:nvSpPr>
        <dsp:cNvPr id="0" name=""/>
        <dsp:cNvSpPr/>
      </dsp:nvSpPr>
      <dsp:spPr>
        <a:xfrm>
          <a:off x="0" y="4410661"/>
          <a:ext cx="6364224" cy="110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Diskussion </a:t>
          </a:r>
        </a:p>
      </dsp:txBody>
      <dsp:txXfrm>
        <a:off x="0" y="4410661"/>
        <a:ext cx="6364224" cy="1102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07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1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8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7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9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4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1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2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2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0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jbiomedsci.biomedcentral.com/articles/10.1186/s12929-024-01031-8#author-informatio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5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 descr="Vaccine storage and manufacturing">
            <a:extLst>
              <a:ext uri="{FF2B5EF4-FFF2-40B4-BE49-F238E27FC236}">
                <a16:creationId xmlns:a16="http://schemas.microsoft.com/office/drawing/2014/main" id="{F96B9149-9306-DE0F-0BAC-895E60BF4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56" r="3870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7" name="Rectangle 56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sv-SE" sz="3000">
                <a:solidFill>
                  <a:schemeClr val="bg1"/>
                </a:solidFill>
                <a:latin typeface="Times New Roman"/>
                <a:cs typeface="Times New Roman"/>
              </a:rPr>
              <a:t>Membrane lipid remodeling eradicates Helicobacter pylori by manipulating the cholesteryl 6'-acylglucoside biosynthesis</a:t>
            </a:r>
            <a:endParaRPr lang="sv-SE" sz="3000">
              <a:solidFill>
                <a:schemeClr val="bg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2000">
                <a:solidFill>
                  <a:schemeClr val="bg1"/>
                </a:solidFill>
                <a:cs typeface="Calibri"/>
              </a:rPr>
              <a:t>Merry Alsuliman</a:t>
            </a:r>
            <a:endParaRPr lang="sv-SE" sz="2000">
              <a:solidFill>
                <a:schemeClr val="bg1"/>
              </a:solidFill>
            </a:endParaRPr>
          </a:p>
        </p:txBody>
      </p:sp>
      <p:sp>
        <p:nvSpPr>
          <p:cNvPr id="68" name="Rectangle 5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D690009-F794-351B-3AE8-05502BD5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sv-SE" dirty="0"/>
              <a:t>Innehåll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A78E2BC7-5550-6468-1DE5-5480C1FF5C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6544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22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DAA0655-F84E-F25B-F787-A17CB670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sv-SE" sz="5200"/>
              <a:t>Bakgrund</a:t>
            </a:r>
          </a:p>
        </p:txBody>
      </p:sp>
      <p:pic>
        <p:nvPicPr>
          <p:cNvPr id="5" name="Picture 4" descr="Förstoringsglas på en tom bakgrund">
            <a:extLst>
              <a:ext uri="{FF2B5EF4-FFF2-40B4-BE49-F238E27FC236}">
                <a16:creationId xmlns:a16="http://schemas.microsoft.com/office/drawing/2014/main" id="{22379527-10CD-5C9B-0F6E-C5D7C4B49B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78" r="15074" b="4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1" name="!!accent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C21DF0-C53F-C3CA-E71F-DC6ADD686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2000" b="1" dirty="0">
                <a:latin typeface="Times New Roman"/>
                <a:cs typeface="Times New Roman"/>
              </a:rPr>
              <a:t>Vad är </a:t>
            </a:r>
            <a:r>
              <a:rPr lang="sv-SE" sz="2000" b="1" err="1">
                <a:latin typeface="Times New Roman"/>
                <a:cs typeface="Times New Roman"/>
              </a:rPr>
              <a:t>Helicobacter</a:t>
            </a:r>
            <a:r>
              <a:rPr lang="sv-SE" sz="2000" b="1" dirty="0">
                <a:latin typeface="Times New Roman"/>
                <a:cs typeface="Times New Roman"/>
              </a:rPr>
              <a:t> pylori (H. pylori )?</a:t>
            </a:r>
          </a:p>
          <a:p>
            <a:pPr marL="0" indent="0">
              <a:buNone/>
            </a:pPr>
            <a:r>
              <a:rPr lang="sv-SE" sz="2000" b="1" dirty="0">
                <a:latin typeface="Times New Roman"/>
                <a:cs typeface="Times New Roman"/>
              </a:rPr>
              <a:t>Hur går infektionen till?</a:t>
            </a:r>
          </a:p>
          <a:p>
            <a:pPr marL="457200" indent="-457200">
              <a:buAutoNum type="arabicPeriod"/>
            </a:pPr>
            <a:r>
              <a:rPr lang="sv-SE" sz="1800" dirty="0">
                <a:latin typeface="Times New Roman"/>
                <a:cs typeface="Times New Roman"/>
              </a:rPr>
              <a:t>Fäster sig</a:t>
            </a:r>
          </a:p>
          <a:p>
            <a:pPr marL="457200" indent="-457200">
              <a:buAutoNum type="arabicPeriod"/>
            </a:pPr>
            <a:r>
              <a:rPr lang="sv-SE" sz="1800" dirty="0">
                <a:latin typeface="Times New Roman"/>
                <a:cs typeface="Times New Roman"/>
              </a:rPr>
              <a:t>Upptar </a:t>
            </a:r>
          </a:p>
          <a:p>
            <a:pPr marL="457200" indent="-457200">
              <a:buAutoNum type="arabicPeriod"/>
            </a:pPr>
            <a:r>
              <a:rPr lang="sv-SE" sz="1800" dirty="0">
                <a:latin typeface="Times New Roman"/>
                <a:cs typeface="Times New Roman"/>
              </a:rPr>
              <a:t>Bildar och modifierar </a:t>
            </a:r>
            <a:r>
              <a:rPr lang="sv-SE" sz="1800" dirty="0" err="1">
                <a:latin typeface="Times New Roman"/>
                <a:cs typeface="Times New Roman"/>
              </a:rPr>
              <a:t>kolesteryl</a:t>
            </a:r>
            <a:r>
              <a:rPr lang="sv-SE" sz="1800" dirty="0">
                <a:latin typeface="Times New Roman"/>
                <a:cs typeface="Times New Roman"/>
              </a:rPr>
              <a:t>-α-</a:t>
            </a:r>
            <a:r>
              <a:rPr lang="sv-SE" sz="1800" dirty="0" err="1">
                <a:latin typeface="Times New Roman"/>
                <a:cs typeface="Times New Roman"/>
              </a:rPr>
              <a:t>glukosid</a:t>
            </a:r>
            <a:r>
              <a:rPr lang="sv-SE" sz="1800" dirty="0">
                <a:latin typeface="Times New Roman"/>
                <a:cs typeface="Times New Roman"/>
              </a:rPr>
              <a:t> (CG)</a:t>
            </a:r>
          </a:p>
        </p:txBody>
      </p:sp>
    </p:spTree>
    <p:extLst>
      <p:ext uri="{BB962C8B-B14F-4D97-AF65-F5344CB8AC3E}">
        <p14:creationId xmlns:p14="http://schemas.microsoft.com/office/powerpoint/2010/main" val="34127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ECA69B-4C2A-7F31-8019-E90DB3BD4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Picture 4" descr="Kemiska formler skrivs på papper">
            <a:extLst>
              <a:ext uri="{FF2B5EF4-FFF2-40B4-BE49-F238E27FC236}">
                <a16:creationId xmlns:a16="http://schemas.microsoft.com/office/drawing/2014/main" id="{16FEC0E5-9D7A-BCDC-233F-D0FB9516D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57DEAC1-B3AA-6569-0A44-A191DF2F3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02155"/>
            <a:ext cx="12191999" cy="115584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313709-3CDC-6FCF-B42D-746C231A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271" y="5865805"/>
            <a:ext cx="7534656" cy="807857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Frågeställning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74246C-1B38-C3FD-9824-8DA01F183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1639" y="5908936"/>
            <a:ext cx="4805005" cy="735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1800" b="1" dirty="0"/>
              <a:t>Hur </a:t>
            </a:r>
            <a:r>
              <a:rPr lang="en-US" sz="1800" b="1" err="1"/>
              <a:t>membranlipidombyggnad</a:t>
            </a:r>
            <a:r>
              <a:rPr lang="en-US" sz="1800" b="1" dirty="0"/>
              <a:t> </a:t>
            </a:r>
            <a:r>
              <a:rPr lang="en-US" sz="1800" b="1" err="1"/>
              <a:t>kan</a:t>
            </a:r>
            <a:r>
              <a:rPr lang="en-US" sz="1800" b="1" dirty="0"/>
              <a:t> </a:t>
            </a:r>
            <a:r>
              <a:rPr lang="en-US" sz="1800" b="1" err="1"/>
              <a:t>eliminera</a:t>
            </a:r>
            <a:r>
              <a:rPr lang="en-US" sz="1800" b="1" dirty="0"/>
              <a:t> Helicobacter pylori?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F32F7B-3250-A16C-13CF-57F728E04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2438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DE8DCB-6F40-A3E0-5DE3-7510A3C2A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62672" y="6276696"/>
            <a:ext cx="7315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30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8">
            <a:extLst>
              <a:ext uri="{FF2B5EF4-FFF2-40B4-BE49-F238E27FC236}">
                <a16:creationId xmlns:a16="http://schemas.microsoft.com/office/drawing/2014/main" id="{21A75659-5A6F-4F77-9679-678A00B9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4" descr="Flera provrör med lösningar och en röd lösning">
            <a:extLst>
              <a:ext uri="{FF2B5EF4-FFF2-40B4-BE49-F238E27FC236}">
                <a16:creationId xmlns:a16="http://schemas.microsoft.com/office/drawing/2014/main" id="{F016684D-2CF4-929B-3FE7-0E223B21A7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55" r="-3" b="-3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29" name="Rectangle 10">
            <a:extLst>
              <a:ext uri="{FF2B5EF4-FFF2-40B4-BE49-F238E27FC236}">
                <a16:creationId xmlns:a16="http://schemas.microsoft.com/office/drawing/2014/main" id="{EFAEC92A-2230-45B0-A12F-07F9F9EA4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tx1"/>
              </a:gs>
              <a:gs pos="35000">
                <a:schemeClr val="tx1">
                  <a:alpha val="76000"/>
                </a:schemeClr>
              </a:gs>
              <a:gs pos="19000">
                <a:schemeClr val="tx1">
                  <a:alpha val="4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8A2EBA9-D113-1F2B-46B1-14BD473D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868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sv-SE" sz="2800">
                <a:solidFill>
                  <a:schemeClr val="bg1"/>
                </a:solidFill>
              </a:rPr>
              <a:t>Metod</a:t>
            </a: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77B4DB-CFF7-FB7E-FE6B-AC71598E6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868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sv-SE" sz="17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sv-SE" sz="1700" dirty="0">
                <a:solidFill>
                  <a:schemeClr val="bg1"/>
                </a:solidFill>
                <a:ea typeface="+mn-lt"/>
                <a:cs typeface="+mn-lt"/>
              </a:rPr>
              <a:t>Utveckling av specifika ämnen </a:t>
            </a:r>
          </a:p>
          <a:p>
            <a:pPr>
              <a:lnSpc>
                <a:spcPct val="100000"/>
              </a:lnSpc>
            </a:pPr>
            <a:r>
              <a:rPr lang="sv-SE" sz="1700" dirty="0">
                <a:solidFill>
                  <a:schemeClr val="bg1"/>
                </a:solidFill>
                <a:ea typeface="+mn-lt"/>
                <a:cs typeface="+mn-lt"/>
              </a:rPr>
              <a:t>Odling av bakterie</a:t>
            </a:r>
          </a:p>
          <a:p>
            <a:pPr>
              <a:lnSpc>
                <a:spcPct val="100000"/>
              </a:lnSpc>
            </a:pPr>
            <a:r>
              <a:rPr lang="sv-SE" sz="1700" dirty="0">
                <a:solidFill>
                  <a:schemeClr val="bg1"/>
                </a:solidFill>
                <a:ea typeface="+mn-lt"/>
                <a:cs typeface="+mn-lt"/>
              </a:rPr>
              <a:t>Behandling av mänskliga celler med kemikalier.</a:t>
            </a:r>
            <a:endParaRPr lang="sv-SE" sz="17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sv-SE" sz="1700" dirty="0">
                <a:solidFill>
                  <a:schemeClr val="bg1"/>
                </a:solidFill>
                <a:ea typeface="+mn-lt"/>
                <a:cs typeface="+mn-lt"/>
              </a:rPr>
              <a:t>Experiment på celler och bakterier.</a:t>
            </a:r>
            <a:endParaRPr lang="sv-SE" sz="17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sv-SE" sz="1700" dirty="0">
                <a:solidFill>
                  <a:schemeClr val="bg1"/>
                </a:solidFill>
                <a:ea typeface="+mn-lt"/>
                <a:cs typeface="+mn-lt"/>
              </a:rPr>
              <a:t>Tester på möss </a:t>
            </a:r>
          </a:p>
          <a:p>
            <a:pPr>
              <a:lnSpc>
                <a:spcPct val="100000"/>
              </a:lnSpc>
            </a:pPr>
            <a:endParaRPr lang="sv-SE" sz="17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sv-SE" sz="17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4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1B3EC0-C865-4E52-A0F6-CB02B29A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764CAAD-E1EB-6781-A169-1A69913D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155352"/>
            <a:ext cx="3936940" cy="4802175"/>
          </a:xfrm>
        </p:spPr>
        <p:txBody>
          <a:bodyPr anchor="t">
            <a:normAutofit/>
          </a:bodyPr>
          <a:lstStyle/>
          <a:p>
            <a:r>
              <a:rPr lang="sv-SE" dirty="0">
                <a:ea typeface="+mj-lt"/>
                <a:cs typeface="+mj-lt"/>
              </a:rPr>
              <a:t>CAG, PE och Lipidflottar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BD6365-6A2B-2F06-F269-5E8F31DC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1155352"/>
            <a:ext cx="5810564" cy="49569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000" b="1" dirty="0">
                <a:ea typeface="+mn-lt"/>
                <a:cs typeface="+mn-lt"/>
              </a:rPr>
              <a:t>CAG (</a:t>
            </a:r>
            <a:r>
              <a:rPr lang="sv-SE" sz="2000" b="1" dirty="0" err="1">
                <a:ea typeface="+mn-lt"/>
                <a:cs typeface="+mn-lt"/>
              </a:rPr>
              <a:t>cholesteryl</a:t>
            </a:r>
            <a:r>
              <a:rPr lang="sv-SE" sz="2000" b="1" dirty="0">
                <a:ea typeface="+mn-lt"/>
                <a:cs typeface="+mn-lt"/>
              </a:rPr>
              <a:t> 6'-acylglucoside): </a:t>
            </a:r>
            <a:r>
              <a:rPr lang="sv-SE" sz="2000" dirty="0">
                <a:ea typeface="+mn-lt"/>
                <a:cs typeface="+mn-lt"/>
              </a:rPr>
              <a:t>är en molekyl som påverkar lipidflottar i cellmembran.</a:t>
            </a:r>
          </a:p>
          <a:p>
            <a:endParaRPr lang="sv-SE" sz="2000">
              <a:ea typeface="+mn-lt"/>
              <a:cs typeface="+mn-lt"/>
            </a:endParaRPr>
          </a:p>
          <a:p>
            <a:r>
              <a:rPr lang="sv-SE" sz="2000" b="1" dirty="0">
                <a:ea typeface="+mn-lt"/>
                <a:cs typeface="+mn-lt"/>
              </a:rPr>
              <a:t>Lipidflottar</a:t>
            </a:r>
            <a:r>
              <a:rPr lang="sv-SE" sz="2000" dirty="0">
                <a:ea typeface="+mn-lt"/>
                <a:cs typeface="+mn-lt"/>
              </a:rPr>
              <a:t> är viktiga för att celler ska kunna fästa vid bakterier.</a:t>
            </a:r>
            <a:endParaRPr lang="sv-SE" sz="2000" dirty="0"/>
          </a:p>
          <a:p>
            <a:endParaRPr lang="sv-SE" sz="2000" dirty="0"/>
          </a:p>
          <a:p>
            <a:r>
              <a:rPr lang="sv-SE" sz="2000" b="1" err="1">
                <a:ea typeface="+mn-lt"/>
                <a:cs typeface="+mn-lt"/>
              </a:rPr>
              <a:t>Fosfatidyletanolamin</a:t>
            </a:r>
            <a:r>
              <a:rPr lang="sv-SE" sz="2000" b="1" dirty="0">
                <a:ea typeface="+mn-lt"/>
                <a:cs typeface="+mn-lt"/>
              </a:rPr>
              <a:t> (PE)</a:t>
            </a:r>
            <a:r>
              <a:rPr lang="sv-SE" sz="2000" dirty="0">
                <a:ea typeface="+mn-lt"/>
                <a:cs typeface="+mn-lt"/>
              </a:rPr>
              <a:t> är en molekyl som påverkar H. </a:t>
            </a:r>
            <a:r>
              <a:rPr lang="sv-SE" sz="2000" err="1">
                <a:ea typeface="+mn-lt"/>
                <a:cs typeface="+mn-lt"/>
              </a:rPr>
              <a:t>pyloris</a:t>
            </a:r>
            <a:r>
              <a:rPr lang="sv-SE" sz="2000" dirty="0">
                <a:ea typeface="+mn-lt"/>
                <a:cs typeface="+mn-lt"/>
              </a:rPr>
              <a:t> förmåga att fästa vid magceller.</a:t>
            </a:r>
            <a:endParaRPr lang="sv-SE" sz="16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/>
          </a:p>
          <a:p>
            <a:endParaRPr lang="sv-SE" sz="2000"/>
          </a:p>
          <a:p>
            <a:endParaRPr lang="sv-SE" sz="2000"/>
          </a:p>
          <a:p>
            <a:pPr marL="0" indent="0">
              <a:buNone/>
            </a:pPr>
            <a:endParaRPr lang="sv-SE" sz="2000" b="1"/>
          </a:p>
          <a:p>
            <a:pPr marL="0" indent="0">
              <a:buNone/>
            </a:pPr>
            <a:endParaRPr lang="sv-SE" sz="2000"/>
          </a:p>
          <a:p>
            <a:endParaRPr lang="sv-SE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37C18F-DF60-F4C0-3779-2D776F4484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52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E0C28A69-9B26-45AC-AFF7-719A7A50A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AE7253B-C163-F7FD-3FC8-0BA12232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654" y="991443"/>
            <a:ext cx="4646295" cy="1087819"/>
          </a:xfrm>
        </p:spPr>
        <p:txBody>
          <a:bodyPr anchor="b">
            <a:normAutofit/>
          </a:bodyPr>
          <a:lstStyle/>
          <a:p>
            <a:r>
              <a:rPr lang="sv-SE" sz="3400"/>
              <a:t> Resultaten</a:t>
            </a:r>
          </a:p>
        </p:txBody>
      </p:sp>
      <p:pic>
        <p:nvPicPr>
          <p:cNvPr id="22" name="Picture 4" descr="En rad prover för medicinsk analys">
            <a:extLst>
              <a:ext uri="{FF2B5EF4-FFF2-40B4-BE49-F238E27FC236}">
                <a16:creationId xmlns:a16="http://schemas.microsoft.com/office/drawing/2014/main" id="{EB4888A3-61A0-A37D-3442-51A3336212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53" r="3" b="3"/>
          <a:stretch/>
        </p:blipFill>
        <p:spPr>
          <a:xfrm>
            <a:off x="20" y="-1"/>
            <a:ext cx="6688434" cy="6858000"/>
          </a:xfrm>
          <a:prstGeom prst="rect">
            <a:avLst/>
          </a:prstGeom>
        </p:spPr>
      </p:pic>
      <p:sp>
        <p:nvSpPr>
          <p:cNvPr id="23" name="Rectangle 10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383398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55" y="2285541"/>
            <a:ext cx="457200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DA0606-3B86-484F-A087-DED4066E6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5654" y="2684095"/>
            <a:ext cx="4646295" cy="3492868"/>
          </a:xfrm>
        </p:spPr>
        <p:txBody>
          <a:bodyPr vert="horz" lIns="91440" tIns="45720" rIns="91440" bIns="45720" rtlCol="0">
            <a:normAutofit/>
          </a:bodyPr>
          <a:lstStyle/>
          <a:p>
            <a:pPr marL="171450" indent="-171450"/>
            <a:r>
              <a:rPr lang="sv-SE" sz="1700">
                <a:ea typeface="+mn-lt"/>
                <a:cs typeface="+mn-lt"/>
              </a:rPr>
              <a:t> </a:t>
            </a:r>
            <a:r>
              <a:rPr lang="sv-SE" sz="1700" b="1">
                <a:ea typeface="+mn-lt"/>
                <a:cs typeface="+mn-lt"/>
              </a:rPr>
              <a:t>CAG</a:t>
            </a:r>
            <a:r>
              <a:rPr lang="sv-SE" sz="1700">
                <a:ea typeface="+mn-lt"/>
                <a:cs typeface="+mn-lt"/>
              </a:rPr>
              <a:t> och </a:t>
            </a:r>
            <a:r>
              <a:rPr lang="sv-SE" sz="1700" b="1">
                <a:ea typeface="+mn-lt"/>
                <a:cs typeface="+mn-lt"/>
              </a:rPr>
              <a:t>PE </a:t>
            </a:r>
            <a:r>
              <a:rPr lang="sv-SE" sz="1700">
                <a:ea typeface="+mn-lt"/>
                <a:cs typeface="+mn-lt"/>
              </a:rPr>
              <a:t> påverkar </a:t>
            </a:r>
            <a:r>
              <a:rPr lang="sv-SE" sz="1700" b="1">
                <a:ea typeface="+mn-lt"/>
                <a:cs typeface="+mn-lt"/>
              </a:rPr>
              <a:t>H. pylori:s</a:t>
            </a:r>
            <a:r>
              <a:rPr lang="sv-SE" sz="1700">
                <a:ea typeface="+mn-lt"/>
                <a:cs typeface="+mn-lt"/>
              </a:rPr>
              <a:t> vidhäftning vid magceller.</a:t>
            </a:r>
            <a:endParaRPr lang="sv-SE" sz="1700"/>
          </a:p>
          <a:p>
            <a:pPr>
              <a:buFont typeface="Arial"/>
              <a:buChar char="•"/>
            </a:pPr>
            <a:r>
              <a:rPr lang="sv-SE" sz="1700">
                <a:ea typeface="+mn-lt"/>
                <a:cs typeface="+mn-lt"/>
              </a:rPr>
              <a:t>Olika </a:t>
            </a:r>
            <a:r>
              <a:rPr lang="sv-SE" sz="1700" b="1">
                <a:ea typeface="+mn-lt"/>
                <a:cs typeface="+mn-lt"/>
              </a:rPr>
              <a:t>CAG-varianter</a:t>
            </a:r>
            <a:r>
              <a:rPr lang="sv-SE" sz="1700">
                <a:ea typeface="+mn-lt"/>
                <a:cs typeface="+mn-lt"/>
              </a:rPr>
              <a:t> förändrar lipidflottar i cellmembran.</a:t>
            </a:r>
            <a:endParaRPr lang="sv-SE" sz="1700"/>
          </a:p>
          <a:p>
            <a:pPr>
              <a:buFont typeface="Arial"/>
              <a:buChar char="•"/>
            </a:pPr>
            <a:r>
              <a:rPr lang="sv-SE" sz="1700">
                <a:ea typeface="+mn-lt"/>
                <a:cs typeface="+mn-lt"/>
              </a:rPr>
              <a:t>Vissa typer av </a:t>
            </a:r>
            <a:r>
              <a:rPr lang="sv-SE" sz="1700" b="1">
                <a:ea typeface="+mn-lt"/>
                <a:cs typeface="+mn-lt"/>
              </a:rPr>
              <a:t>PE</a:t>
            </a:r>
            <a:r>
              <a:rPr lang="sv-SE" sz="1700">
                <a:ea typeface="+mn-lt"/>
                <a:cs typeface="+mn-lt"/>
              </a:rPr>
              <a:t> minskar bakteriens klumpning och fästning.</a:t>
            </a:r>
            <a:endParaRPr lang="sv-SE" sz="1700"/>
          </a:p>
          <a:p>
            <a:pPr marL="0" indent="0">
              <a:buNone/>
            </a:pPr>
            <a:endParaRPr lang="sv-SE" sz="17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sv-SE" sz="1700"/>
          </a:p>
          <a:p>
            <a:pPr marL="0" indent="0">
              <a:buNone/>
            </a:pPr>
            <a:endParaRPr lang="sv-SE" sz="1700"/>
          </a:p>
          <a:p>
            <a:endParaRPr lang="sv-SE" sz="1700"/>
          </a:p>
        </p:txBody>
      </p:sp>
    </p:spTree>
    <p:extLst>
      <p:ext uri="{BB962C8B-B14F-4D97-AF65-F5344CB8AC3E}">
        <p14:creationId xmlns:p14="http://schemas.microsoft.com/office/powerpoint/2010/main" val="211315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0A85B1-6B6D-2ADA-7646-D90E572D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sv-SE" sz="6000"/>
              <a:t>Diskussion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D2304-5E70-20A4-082E-3F545F866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sv-SE" sz="2000" dirty="0">
                <a:latin typeface="Arial"/>
                <a:cs typeface="Arial"/>
              </a:rPr>
              <a:t>Experiment på möss </a:t>
            </a:r>
            <a:endParaRPr lang="sv-SE" sz="2000" dirty="0">
              <a:latin typeface="Neue Haas Grotesk Text Pro"/>
              <a:cs typeface="Arial"/>
            </a:endParaRPr>
          </a:p>
          <a:p>
            <a:pPr>
              <a:buFont typeface="Arial,Sans-Serif" panose="020B0604020202020204" pitchFamily="34" charset="0"/>
            </a:pPr>
            <a:r>
              <a:rPr lang="sv-SE" sz="2000" dirty="0">
                <a:latin typeface="Arial"/>
                <a:cs typeface="Arial"/>
              </a:rPr>
              <a:t>Nya behandlingsmetoder </a:t>
            </a:r>
          </a:p>
          <a:p>
            <a:pPr>
              <a:buFont typeface="Arial,Sans-Serif" panose="020B0604020202020204" pitchFamily="34" charset="0"/>
            </a:pPr>
            <a:r>
              <a:rPr lang="sv-SE" sz="2000" dirty="0">
                <a:latin typeface="Arial"/>
                <a:cs typeface="Arial"/>
              </a:rPr>
              <a:t>Kontroll av CAG-produktion kan minska H. pylori-vidhäftning.</a:t>
            </a:r>
          </a:p>
          <a:p>
            <a:pPr>
              <a:buFont typeface="Arial,Sans-Serif" panose="020B0604020202020204" pitchFamily="34" charset="0"/>
            </a:pPr>
            <a:r>
              <a:rPr lang="sv-SE" sz="2000" dirty="0">
                <a:latin typeface="Arial"/>
                <a:cs typeface="Arial"/>
              </a:rPr>
              <a:t>PE minskar bakteriell vidhäftning </a:t>
            </a:r>
          </a:p>
          <a:p>
            <a:pPr>
              <a:buFont typeface="Arial,Sans-Serif" panose="020B0604020202020204" pitchFamily="34" charset="0"/>
            </a:pPr>
            <a:r>
              <a:rPr lang="sv-SE" sz="2000" dirty="0">
                <a:latin typeface="Arial"/>
                <a:cs typeface="Arial"/>
              </a:rPr>
              <a:t>PE är en enkel och billig metod för att kontrollera bakteriell vidhäftning utan att orsaka resistens.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4919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4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4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3" name="Rectangle 50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cxnSp>
        <p:nvCxnSpPr>
          <p:cNvPr id="64" name="Straight Connector 5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42" descr="Exclamation mark on a yellow background">
            <a:extLst>
              <a:ext uri="{FF2B5EF4-FFF2-40B4-BE49-F238E27FC236}">
                <a16:creationId xmlns:a16="http://schemas.microsoft.com/office/drawing/2014/main" id="{F6BFE977-7C17-B375-00B9-92CD09E2AF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 r="-2" b="-2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6" name="Rectangle 54">
            <a:extLst>
              <a:ext uri="{FF2B5EF4-FFF2-40B4-BE49-F238E27FC236}">
                <a16:creationId xmlns:a16="http://schemas.microsoft.com/office/drawing/2014/main" id="{8D19661F-4B4C-74C1-7FC3-31FB14D49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6955" y="-166956"/>
            <a:ext cx="6858002" cy="71919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55000"/>
                </a:schemeClr>
              </a:gs>
              <a:gs pos="25000">
                <a:schemeClr val="bg1">
                  <a:alpha val="38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0995133-2C8A-065F-73C6-D0FD968A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88" y="1124712"/>
            <a:ext cx="4023360" cy="32004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Tack </a:t>
            </a:r>
          </a:p>
        </p:txBody>
      </p:sp>
      <p:sp>
        <p:nvSpPr>
          <p:cNvPr id="41" name="Platshållare för innehåll 2">
            <a:extLst>
              <a:ext uri="{FF2B5EF4-FFF2-40B4-BE49-F238E27FC236}">
                <a16:creationId xmlns:a16="http://schemas.microsoft.com/office/drawing/2014/main" id="{EA2FDD3D-920F-E351-5C14-8D2D29CEF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" y="4873752"/>
            <a:ext cx="4023360" cy="12070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900">
                <a:hlinkClick r:id="rId3"/>
              </a:rPr>
              <a:t>https://jbiomedsci.biomedcentral.com/articles/10.1186/s12929-024-01031-8#author-information</a:t>
            </a:r>
            <a:endParaRPr lang="en-US" sz="1900"/>
          </a:p>
        </p:txBody>
      </p:sp>
      <p:sp>
        <p:nvSpPr>
          <p:cNvPr id="67" name="Rectangle 56">
            <a:extLst>
              <a:ext uri="{FF2B5EF4-FFF2-40B4-BE49-F238E27FC236}">
                <a16:creationId xmlns:a16="http://schemas.microsoft.com/office/drawing/2014/main" id="{2165A4AE-FFE9-B2D5-017C-17337DDB3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58">
            <a:extLst>
              <a:ext uri="{FF2B5EF4-FFF2-40B4-BE49-F238E27FC236}">
                <a16:creationId xmlns:a16="http://schemas.microsoft.com/office/drawing/2014/main" id="{90E701D1-A34F-CF86-7316-8761C7835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998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AccentBoxVTI</vt:lpstr>
      <vt:lpstr>Membrane lipid remodeling eradicates Helicobacter pylori by manipulating the cholesteryl 6'-acylglucoside biosynthesis</vt:lpstr>
      <vt:lpstr>Innehåll</vt:lpstr>
      <vt:lpstr>Bakgrund</vt:lpstr>
      <vt:lpstr>Frågeställning</vt:lpstr>
      <vt:lpstr>Metod</vt:lpstr>
      <vt:lpstr>CAG, PE och Lipidflottar</vt:lpstr>
      <vt:lpstr> Resultaten</vt:lpstr>
      <vt:lpstr>Diskussion</vt:lpstr>
      <vt:lpstr>Tack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 lipid remodeling eradicates Helicobacter pylori by manipulating the cholesteryl 6'-acylglucoside biosynthesis</dc:title>
  <dc:creator/>
  <cp:lastModifiedBy/>
  <cp:revision>222</cp:revision>
  <dcterms:created xsi:type="dcterms:W3CDTF">2024-05-14T05:56:42Z</dcterms:created>
  <dcterms:modified xsi:type="dcterms:W3CDTF">2024-05-21T09:12:52Z</dcterms:modified>
</cp:coreProperties>
</file>