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1"/>
  </p:sldMasterIdLst>
  <p:notesMasterIdLst>
    <p:notesMasterId r:id="rId10"/>
  </p:notesMasterIdLst>
  <p:sldIdLst>
    <p:sldId id="256" r:id="rId2"/>
    <p:sldId id="258" r:id="rId3"/>
    <p:sldId id="259" r:id="rId4"/>
    <p:sldId id="264" r:id="rId5"/>
    <p:sldId id="260" r:id="rId6"/>
    <p:sldId id="261" r:id="rId7"/>
    <p:sldId id="263" r:id="rId8"/>
    <p:sldId id="265" r:id="rId9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30"/>
    <p:restoredTop sz="94787"/>
  </p:normalViewPr>
  <p:slideViewPr>
    <p:cSldViewPr snapToGrid="0" snapToObjects="1">
      <p:cViewPr varScale="1">
        <p:scale>
          <a:sx n="95" d="100"/>
          <a:sy n="95" d="100"/>
        </p:scale>
        <p:origin x="10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2CCD8-D781-194D-8EA3-C027F0EED3F2}" type="datetimeFigureOut">
              <a:rPr lang="sv-SE" smtClean="0"/>
              <a:t>2023-03-27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FC088-A701-3941-A4D3-487406D02F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668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 är etologi?</a:t>
            </a:r>
            <a:endParaRPr lang="en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Etologi är läran om djurs beteende </a:t>
            </a:r>
          </a:p>
          <a:p>
            <a:pPr lvl="0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etolog undersöker:</a:t>
            </a:r>
          </a:p>
          <a:p>
            <a:pPr lvl="1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Sambandet mellan djurs beteende och fysiologi</a:t>
            </a:r>
          </a:p>
          <a:p>
            <a:pPr lvl="2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 ett djur beter sig</a:t>
            </a:r>
          </a:p>
          <a:p>
            <a:pPr lvl="2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Varför djur beter sig på ett visst sätt </a:t>
            </a:r>
          </a:p>
          <a:p>
            <a:pPr lvl="1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ett beteende är medfött eller något som djuret lär sig. </a:t>
            </a:r>
          </a:p>
          <a:p>
            <a:pPr lvl="1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 ett beteende utvecklas under ett djurs livstid. 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FC088-A701-3941-A4D3-487406D02F4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919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använder etologi när vi tar hand om djuren och bygger deras inhägnader/bon i jordbruk och djurparker.</a:t>
            </a:r>
          </a:p>
          <a:p>
            <a:pPr lvl="0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använder också etologi när vi tränar våra husdjur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FC088-A701-3941-A4D3-487406D02F4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2041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Stimuli – retning. Något som skapar en reaktion hos ett djur.</a:t>
            </a:r>
          </a:p>
          <a:p>
            <a:pPr lvl="0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Instinkthandlingar/nyckelretningar: En retning som ger ett särskilt beteende.</a:t>
            </a:r>
          </a:p>
          <a:p>
            <a:pPr lvl="0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Supernormala stimuli: När storleken på en stimulus påverkar reaktionen. </a:t>
            </a:r>
          </a:p>
          <a:p>
            <a:pPr lvl="0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Fixa rörelsemönster: Ett beteende som utförs på samma sätt varje gång. 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FC088-A701-3941-A4D3-487406D02F4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057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Förprogrammerade beteenden – Beteende som djur inte behöver lära sig. Medfödda beteenden.</a:t>
            </a:r>
          </a:p>
          <a:p>
            <a:pPr lvl="0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Vissa medfödda beteenden uppkommer senare i djurs liv.</a:t>
            </a:r>
          </a:p>
          <a:p>
            <a:pPr lvl="0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finns inga medfödda beteenden som inte kan ändras med hjälp av inlärning. 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FC088-A701-3941-A4D3-487406D02F4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4710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Beteende som förbättras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FC088-A701-3941-A4D3-487406D02F4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7763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Motivation</a:t>
            </a:r>
            <a:endParaRPr lang="en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Varför utför djur ett visst beteende</a:t>
            </a:r>
          </a:p>
          <a:p>
            <a:pPr lvl="0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Överflödes stimuli – Beteenden som uppstår på grund av hög motivation. Beteenden kan ske utan stimulus. Ex. Bävrar</a:t>
            </a:r>
          </a:p>
          <a:p>
            <a:pPr lvl="0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Överslags beteenden – Beteenden som uppstår när två beteenden hämmar varandra. Ex. Gråtrutar</a:t>
            </a:r>
          </a:p>
          <a:p>
            <a:pPr lvl="0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Stereotypier – Upprepande beteenden som uppstår när det finns ett beteende djuren vill utföra men de inte kan utföra. Uppstår ofta i fångenskap. 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FC088-A701-3941-A4D3-487406D02F4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3909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Beteenden som används för att kommunicera kallas för signaler</a:t>
            </a:r>
          </a:p>
          <a:p>
            <a:pPr lvl="0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grund av evolution så kommunicerar olika djur olika sätt på grund av den miljö de lever i.</a:t>
            </a:r>
          </a:p>
          <a:p>
            <a:pPr lvl="0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Visuella signaler – Kommunikation med syn</a:t>
            </a:r>
          </a:p>
          <a:p>
            <a:pPr lvl="1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Kommunicera styrka inför en fajt. </a:t>
            </a:r>
          </a:p>
          <a:p>
            <a:pPr lvl="1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Binas dansspråk – kommunicerar var blommor med nektar finns.</a:t>
            </a:r>
          </a:p>
          <a:p>
            <a:pPr lvl="0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Akustiska signaler – Kommunikation med ljud</a:t>
            </a:r>
          </a:p>
          <a:p>
            <a:pPr lvl="1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 kommunicera över långa avstånd. Ex. Valar och elefanter</a:t>
            </a:r>
          </a:p>
          <a:p>
            <a:pPr lvl="1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Fladdermöss hittar byten med ekolokalisering. Ljud studsar på byten.</a:t>
            </a:r>
          </a:p>
          <a:p>
            <a:pPr lvl="0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Kemiska signaler</a:t>
            </a:r>
          </a:p>
          <a:p>
            <a:pPr lvl="1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Lukt – Dofter som används för kommunikation kallas feromoner.</a:t>
            </a:r>
          </a:p>
          <a:p>
            <a:pPr lvl="2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Kissa för att markera revir.</a:t>
            </a:r>
          </a:p>
          <a:p>
            <a:pPr lvl="0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Taktila signaler – Beröring</a:t>
            </a:r>
          </a:p>
          <a:p>
            <a:pPr lvl="1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Trutar</a:t>
            </a:r>
          </a:p>
          <a:p>
            <a:pPr lvl="1"/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Kroppskontakt.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FC088-A701-3941-A4D3-487406D02F4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726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0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2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8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6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8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6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2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2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5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8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7" r:id="rId6"/>
    <p:sldLayoutId id="2147483782" r:id="rId7"/>
    <p:sldLayoutId id="2147483783" r:id="rId8"/>
    <p:sldLayoutId id="2147483784" r:id="rId9"/>
    <p:sldLayoutId id="2147483786" r:id="rId10"/>
    <p:sldLayoutId id="214748378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uZFzTpcbfY?start=147&amp;feature=oembed" TargetMode="Externa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00DAEB7-36B1-42CD-8CB7-18EDB9FB7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E9C5D-26A6-744A-A1BD-1575029AB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1032716"/>
            <a:ext cx="6172862" cy="1881203"/>
          </a:xfrm>
        </p:spPr>
        <p:txBody>
          <a:bodyPr anchor="ctr">
            <a:normAutofit/>
          </a:bodyPr>
          <a:lstStyle/>
          <a:p>
            <a:r>
              <a:rPr lang="sv-SE" sz="6000">
                <a:solidFill>
                  <a:srgbClr val="FFFFFF"/>
                </a:solidFill>
              </a:rPr>
              <a:t>Biologi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9542D0-BF19-A547-8CBC-6819EB4EA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3120272"/>
            <a:ext cx="5662292" cy="1423160"/>
          </a:xfrm>
        </p:spPr>
        <p:txBody>
          <a:bodyPr anchor="t">
            <a:normAutofit/>
          </a:bodyPr>
          <a:lstStyle/>
          <a:p>
            <a:r>
              <a:rPr lang="sv-SE" sz="2800" dirty="0">
                <a:solidFill>
                  <a:srgbClr val="FFFFFF"/>
                </a:solidFill>
              </a:rPr>
              <a:t>Etologi – Läran om djurs beteende</a:t>
            </a:r>
          </a:p>
        </p:txBody>
      </p:sp>
      <p:pic>
        <p:nvPicPr>
          <p:cNvPr id="2052" name="Picture 4" descr="Djur som mat | Rädda Djuren-klubben |">
            <a:extLst>
              <a:ext uri="{FF2B5EF4-FFF2-40B4-BE49-F238E27FC236}">
                <a16:creationId xmlns:a16="http://schemas.microsoft.com/office/drawing/2014/main" id="{193D33F9-0BD7-0D4A-BCED-B2949DBD5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r="17726" b="-2"/>
          <a:stretch/>
        </p:blipFill>
        <p:spPr bwMode="auto">
          <a:xfrm>
            <a:off x="8106918" y="-4"/>
            <a:ext cx="4085082" cy="3766566"/>
          </a:xfrm>
          <a:custGeom>
            <a:avLst/>
            <a:gdLst/>
            <a:ahLst/>
            <a:cxnLst/>
            <a:rect l="l" t="t" r="r" b="b"/>
            <a:pathLst>
              <a:path w="4872111" h="4492230">
                <a:moveTo>
                  <a:pt x="249784" y="1633930"/>
                </a:moveTo>
                <a:cubicBezTo>
                  <a:pt x="348051" y="1621843"/>
                  <a:pt x="445504" y="1661679"/>
                  <a:pt x="507093" y="1739124"/>
                </a:cubicBezTo>
                <a:cubicBezTo>
                  <a:pt x="539787" y="1780174"/>
                  <a:pt x="560458" y="1829472"/>
                  <a:pt x="566853" y="1881555"/>
                </a:cubicBezTo>
                <a:cubicBezTo>
                  <a:pt x="586057" y="2037483"/>
                  <a:pt x="475174" y="2179439"/>
                  <a:pt x="319216" y="2198610"/>
                </a:cubicBezTo>
                <a:cubicBezTo>
                  <a:pt x="163262" y="2217789"/>
                  <a:pt x="21347" y="2106915"/>
                  <a:pt x="2144" y="1950986"/>
                </a:cubicBezTo>
                <a:cubicBezTo>
                  <a:pt x="-16966" y="1795033"/>
                  <a:pt x="93828" y="1653109"/>
                  <a:pt x="249784" y="1633930"/>
                </a:cubicBezTo>
                <a:close/>
                <a:moveTo>
                  <a:pt x="782288" y="0"/>
                </a:moveTo>
                <a:lnTo>
                  <a:pt x="4872111" y="0"/>
                </a:lnTo>
                <a:lnTo>
                  <a:pt x="4872111" y="3768124"/>
                </a:lnTo>
                <a:lnTo>
                  <a:pt x="4839197" y="3749345"/>
                </a:lnTo>
                <a:cubicBezTo>
                  <a:pt x="4725254" y="3689192"/>
                  <a:pt x="4608345" y="3649501"/>
                  <a:pt x="4466265" y="3685841"/>
                </a:cubicBezTo>
                <a:cubicBezTo>
                  <a:pt x="4151697" y="3766300"/>
                  <a:pt x="4083702" y="4189954"/>
                  <a:pt x="3675877" y="4405252"/>
                </a:cubicBezTo>
                <a:cubicBezTo>
                  <a:pt x="3370897" y="4566192"/>
                  <a:pt x="3106449" y="4475762"/>
                  <a:pt x="2813666" y="4359447"/>
                </a:cubicBezTo>
                <a:cubicBezTo>
                  <a:pt x="2418138" y="4202240"/>
                  <a:pt x="2478051" y="3936741"/>
                  <a:pt x="2145547" y="3790526"/>
                </a:cubicBezTo>
                <a:cubicBezTo>
                  <a:pt x="1576798" y="3540433"/>
                  <a:pt x="1095145" y="4179966"/>
                  <a:pt x="615507" y="3934169"/>
                </a:cubicBezTo>
                <a:cubicBezTo>
                  <a:pt x="319595" y="3782371"/>
                  <a:pt x="164284" y="3358081"/>
                  <a:pt x="195945" y="3027803"/>
                </a:cubicBezTo>
                <a:cubicBezTo>
                  <a:pt x="257554" y="2387241"/>
                  <a:pt x="1008063" y="2231595"/>
                  <a:pt x="965756" y="1764852"/>
                </a:cubicBezTo>
                <a:cubicBezTo>
                  <a:pt x="926668" y="1333570"/>
                  <a:pt x="266199" y="1256286"/>
                  <a:pt x="260015" y="831305"/>
                </a:cubicBezTo>
                <a:cubicBezTo>
                  <a:pt x="254843" y="474758"/>
                  <a:pt x="714748" y="289273"/>
                  <a:pt x="782185" y="80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30F202BA-598E-4000-9916-BB95B9679C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82" r="-2" b="6003"/>
          <a:stretch/>
        </p:blipFill>
        <p:spPr>
          <a:xfrm>
            <a:off x="3576607" y="4679957"/>
            <a:ext cx="3870076" cy="2178033"/>
          </a:xfrm>
          <a:custGeom>
            <a:avLst/>
            <a:gdLst/>
            <a:ahLst/>
            <a:cxnLst/>
            <a:rect l="l" t="t" r="r" b="b"/>
            <a:pathLst>
              <a:path w="5108114" h="2874786">
                <a:moveTo>
                  <a:pt x="4099339" y="131"/>
                </a:moveTo>
                <a:cubicBezTo>
                  <a:pt x="4124424" y="769"/>
                  <a:pt x="4150115" y="3754"/>
                  <a:pt x="4176516" y="9418"/>
                </a:cubicBezTo>
                <a:cubicBezTo>
                  <a:pt x="4437504" y="65411"/>
                  <a:pt x="4645554" y="361931"/>
                  <a:pt x="4689525" y="624445"/>
                </a:cubicBezTo>
                <a:cubicBezTo>
                  <a:pt x="4774777" y="1133401"/>
                  <a:pt x="4225724" y="1409711"/>
                  <a:pt x="4355388" y="1762437"/>
                </a:cubicBezTo>
                <a:cubicBezTo>
                  <a:pt x="4475290" y="2088621"/>
                  <a:pt x="5002807" y="2011226"/>
                  <a:pt x="5095780" y="2339100"/>
                </a:cubicBezTo>
                <a:cubicBezTo>
                  <a:pt x="5140356" y="2496317"/>
                  <a:pt x="5055678" y="2641720"/>
                  <a:pt x="4976348" y="2781793"/>
                </a:cubicBezTo>
                <a:lnTo>
                  <a:pt x="4926001" y="2874786"/>
                </a:lnTo>
                <a:lnTo>
                  <a:pt x="321852" y="2874786"/>
                </a:lnTo>
                <a:lnTo>
                  <a:pt x="378953" y="2816015"/>
                </a:lnTo>
                <a:cubicBezTo>
                  <a:pt x="435241" y="2750068"/>
                  <a:pt x="477024" y="2673742"/>
                  <a:pt x="490369" y="2589947"/>
                </a:cubicBezTo>
                <a:cubicBezTo>
                  <a:pt x="549932" y="2215937"/>
                  <a:pt x="-13850" y="2042162"/>
                  <a:pt x="261" y="1591031"/>
                </a:cubicBezTo>
                <a:cubicBezTo>
                  <a:pt x="7897" y="1346337"/>
                  <a:pt x="183305" y="1092912"/>
                  <a:pt x="397096" y="997888"/>
                </a:cubicBezTo>
                <a:cubicBezTo>
                  <a:pt x="724919" y="852190"/>
                  <a:pt x="971924" y="1154650"/>
                  <a:pt x="1245314" y="1000937"/>
                </a:cubicBezTo>
                <a:cubicBezTo>
                  <a:pt x="1472233" y="873356"/>
                  <a:pt x="1437033" y="531123"/>
                  <a:pt x="1708243" y="279710"/>
                </a:cubicBezTo>
                <a:cubicBezTo>
                  <a:pt x="1911014" y="91733"/>
                  <a:pt x="2147676" y="5176"/>
                  <a:pt x="2391678" y="70554"/>
                </a:cubicBezTo>
                <a:cubicBezTo>
                  <a:pt x="2640812" y="137310"/>
                  <a:pt x="2733223" y="393993"/>
                  <a:pt x="3021156" y="438220"/>
                </a:cubicBezTo>
                <a:cubicBezTo>
                  <a:pt x="3482828" y="509142"/>
                  <a:pt x="3723051" y="-9440"/>
                  <a:pt x="4099339" y="131"/>
                </a:cubicBezTo>
                <a:close/>
              </a:path>
            </a:pathLst>
          </a:custGeom>
        </p:spPr>
      </p:pic>
      <p:pic>
        <p:nvPicPr>
          <p:cNvPr id="2050" name="Picture 2" descr="Vanliga frågor och svar om coronavirus hos djur | AniCura Sverige">
            <a:extLst>
              <a:ext uri="{FF2B5EF4-FFF2-40B4-BE49-F238E27FC236}">
                <a16:creationId xmlns:a16="http://schemas.microsoft.com/office/drawing/2014/main" id="{2E5C5AD6-24D5-DC40-9F48-960C90C03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" r="5872"/>
          <a:stretch/>
        </p:blipFill>
        <p:spPr bwMode="auto">
          <a:xfrm>
            <a:off x="7617954" y="4291106"/>
            <a:ext cx="4574045" cy="2566894"/>
          </a:xfrm>
          <a:custGeom>
            <a:avLst/>
            <a:gdLst/>
            <a:ahLst/>
            <a:cxnLst/>
            <a:rect l="l" t="t" r="r" b="b"/>
            <a:pathLst>
              <a:path w="6051229" h="3395870">
                <a:moveTo>
                  <a:pt x="1317554" y="241852"/>
                </a:moveTo>
                <a:cubicBezTo>
                  <a:pt x="1550298" y="241852"/>
                  <a:pt x="1738974" y="430528"/>
                  <a:pt x="1738974" y="663272"/>
                </a:cubicBezTo>
                <a:cubicBezTo>
                  <a:pt x="1738974" y="896016"/>
                  <a:pt x="1550298" y="1084692"/>
                  <a:pt x="1317554" y="1084692"/>
                </a:cubicBezTo>
                <a:cubicBezTo>
                  <a:pt x="1084811" y="1084692"/>
                  <a:pt x="896135" y="896016"/>
                  <a:pt x="896135" y="663272"/>
                </a:cubicBezTo>
                <a:cubicBezTo>
                  <a:pt x="896135" y="430528"/>
                  <a:pt x="1084811" y="241852"/>
                  <a:pt x="1317554" y="241852"/>
                </a:cubicBezTo>
                <a:close/>
                <a:moveTo>
                  <a:pt x="5744951" y="25092"/>
                </a:moveTo>
                <a:cubicBezTo>
                  <a:pt x="5780114" y="26000"/>
                  <a:pt x="5816126" y="30200"/>
                  <a:pt x="5853136" y="38157"/>
                </a:cubicBezTo>
                <a:cubicBezTo>
                  <a:pt x="5898808" y="47996"/>
                  <a:pt x="5943333" y="63096"/>
                  <a:pt x="5986405" y="82706"/>
                </a:cubicBezTo>
                <a:lnTo>
                  <a:pt x="6051229" y="119975"/>
                </a:lnTo>
                <a:lnTo>
                  <a:pt x="6051229" y="3395870"/>
                </a:lnTo>
                <a:lnTo>
                  <a:pt x="656731" y="3395870"/>
                </a:lnTo>
                <a:lnTo>
                  <a:pt x="653211" y="3385085"/>
                </a:lnTo>
                <a:cubicBezTo>
                  <a:pt x="502956" y="3025600"/>
                  <a:pt x="-15658" y="2768546"/>
                  <a:pt x="364" y="2254809"/>
                </a:cubicBezTo>
                <a:cubicBezTo>
                  <a:pt x="11420" y="1911642"/>
                  <a:pt x="256854" y="1556695"/>
                  <a:pt x="556515" y="1423552"/>
                </a:cubicBezTo>
                <a:cubicBezTo>
                  <a:pt x="1016167" y="1219697"/>
                  <a:pt x="1362083" y="1643227"/>
                  <a:pt x="1745273" y="1427778"/>
                </a:cubicBezTo>
                <a:cubicBezTo>
                  <a:pt x="2063249" y="1248992"/>
                  <a:pt x="2013979" y="769367"/>
                  <a:pt x="2394059" y="417033"/>
                </a:cubicBezTo>
                <a:cubicBezTo>
                  <a:pt x="2678165" y="153583"/>
                  <a:pt x="2991680" y="174868"/>
                  <a:pt x="3343283" y="215877"/>
                </a:cubicBezTo>
                <a:cubicBezTo>
                  <a:pt x="3818364" y="271483"/>
                  <a:pt x="3830460" y="577169"/>
                  <a:pt x="4234022" y="639120"/>
                </a:cubicBezTo>
                <a:cubicBezTo>
                  <a:pt x="4881024" y="738546"/>
                  <a:pt x="5217500" y="11468"/>
                  <a:pt x="5744951" y="25092"/>
                </a:cubicBezTo>
                <a:close/>
                <a:moveTo>
                  <a:pt x="4359592" y="0"/>
                </a:moveTo>
                <a:cubicBezTo>
                  <a:pt x="4493163" y="0"/>
                  <a:pt x="4601444" y="108281"/>
                  <a:pt x="4601444" y="241852"/>
                </a:cubicBezTo>
                <a:cubicBezTo>
                  <a:pt x="4601444" y="375423"/>
                  <a:pt x="4493163" y="483704"/>
                  <a:pt x="4359592" y="483704"/>
                </a:cubicBezTo>
                <a:cubicBezTo>
                  <a:pt x="4226021" y="483704"/>
                  <a:pt x="4117740" y="375423"/>
                  <a:pt x="4117740" y="241852"/>
                </a:cubicBezTo>
                <a:cubicBezTo>
                  <a:pt x="4117740" y="108281"/>
                  <a:pt x="4226021" y="0"/>
                  <a:pt x="435959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2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C065-2253-7245-A994-446351107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kan använda etologi till…</a:t>
            </a:r>
          </a:p>
        </p:txBody>
      </p:sp>
      <p:pic>
        <p:nvPicPr>
          <p:cNvPr id="1026" name="Picture 2" descr="lycksele djurpark – KidzAdvizor">
            <a:extLst>
              <a:ext uri="{FF2B5EF4-FFF2-40B4-BE49-F238E27FC236}">
                <a16:creationId xmlns:a16="http://schemas.microsoft.com/office/drawing/2014/main" id="{BDDA8107-17EA-AC43-B419-AA9D0B9B5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97915"/>
            <a:ext cx="3576642" cy="219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ånga kor måste vistas inomhus under sommaren - det här vill  djurskyddsföreningar sätta stopp för | Inrikes | svenska.yle.fi">
            <a:extLst>
              <a:ext uri="{FF2B5EF4-FFF2-40B4-BE49-F238E27FC236}">
                <a16:creationId xmlns:a16="http://schemas.microsoft.com/office/drawing/2014/main" id="{DDF0908A-DC46-1340-92CC-1A1AB56D4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82" y="3875870"/>
            <a:ext cx="3906786" cy="219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kta om små däggdjur som husdjur">
            <a:extLst>
              <a:ext uri="{FF2B5EF4-FFF2-40B4-BE49-F238E27FC236}">
                <a16:creationId xmlns:a16="http://schemas.microsoft.com/office/drawing/2014/main" id="{32255F7E-EAF5-7E4B-8A0B-60CD51422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308" y="1997914"/>
            <a:ext cx="3130517" cy="219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0F8399-8C37-274C-95C1-704D22C01CE4}"/>
              </a:ext>
            </a:extLst>
          </p:cNvPr>
          <p:cNvSpPr txBox="1"/>
          <p:nvPr/>
        </p:nvSpPr>
        <p:spPr>
          <a:xfrm>
            <a:off x="609600" y="4195482"/>
            <a:ext cx="131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Djurparker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58341-5CDA-AD49-8DC0-CA5B5D88F849}"/>
              </a:ext>
            </a:extLst>
          </p:cNvPr>
          <p:cNvSpPr txBox="1"/>
          <p:nvPr/>
        </p:nvSpPr>
        <p:spPr>
          <a:xfrm>
            <a:off x="4386382" y="6115550"/>
            <a:ext cx="114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Jordbruk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40211-63F7-1D48-898B-BBE70172C4B5}"/>
              </a:ext>
            </a:extLst>
          </p:cNvPr>
          <p:cNvSpPr txBox="1"/>
          <p:nvPr/>
        </p:nvSpPr>
        <p:spPr>
          <a:xfrm>
            <a:off x="8493308" y="4195482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Husdjur</a:t>
            </a:r>
          </a:p>
        </p:txBody>
      </p:sp>
    </p:spTree>
    <p:extLst>
      <p:ext uri="{BB962C8B-B14F-4D97-AF65-F5344CB8AC3E}">
        <p14:creationId xmlns:p14="http://schemas.microsoft.com/office/powerpoint/2010/main" val="428886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6FC4-CFB7-5B4A-8575-4F3E72551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Viktiga personer</a:t>
            </a:r>
          </a:p>
        </p:txBody>
      </p:sp>
      <p:pic>
        <p:nvPicPr>
          <p:cNvPr id="3074" name="Picture 2" descr="KUOW - Jane Goodall: &amp;#39;How is it possible the most intellectual species is  destroying its own home?&amp;#39;">
            <a:extLst>
              <a:ext uri="{FF2B5EF4-FFF2-40B4-BE49-F238E27FC236}">
                <a16:creationId xmlns:a16="http://schemas.microsoft.com/office/drawing/2014/main" id="{137401F2-52E2-464D-8106-D858FAE6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5" y="1932197"/>
            <a:ext cx="4242622" cy="291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onrad Lorenz">
            <a:extLst>
              <a:ext uri="{FF2B5EF4-FFF2-40B4-BE49-F238E27FC236}">
                <a16:creationId xmlns:a16="http://schemas.microsoft.com/office/drawing/2014/main" id="{E7F9D4C6-91D2-4F4B-A184-832480A82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15" y="1883347"/>
            <a:ext cx="1932954" cy="291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 Nobel Prize in Physiology or Medicine 1973 - NobelPrize.org">
            <a:extLst>
              <a:ext uri="{FF2B5EF4-FFF2-40B4-BE49-F238E27FC236}">
                <a16:creationId xmlns:a16="http://schemas.microsoft.com/office/drawing/2014/main" id="{834F2E4B-4047-1442-8743-930E9198A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128" y="1883347"/>
            <a:ext cx="1936265" cy="29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arl von Frisch - Wikipedia">
            <a:extLst>
              <a:ext uri="{FF2B5EF4-FFF2-40B4-BE49-F238E27FC236}">
                <a16:creationId xmlns:a16="http://schemas.microsoft.com/office/drawing/2014/main" id="{9AC10298-B4E6-E342-A29C-0A56F9E82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457" y="1883347"/>
            <a:ext cx="2122658" cy="29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D12AB8-DDE8-764F-B0A6-79B3AC237DD7}"/>
              </a:ext>
            </a:extLst>
          </p:cNvPr>
          <p:cNvSpPr txBox="1"/>
          <p:nvPr/>
        </p:nvSpPr>
        <p:spPr>
          <a:xfrm>
            <a:off x="219635" y="4892122"/>
            <a:ext cx="424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Jane </a:t>
            </a:r>
            <a:r>
              <a:rPr lang="sv-SE" dirty="0" err="1"/>
              <a:t>Godall</a:t>
            </a:r>
            <a:r>
              <a:rPr lang="sv-SE" dirty="0"/>
              <a:t> – Kom på att Schimpanser kan tillverka verktyg.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516C13-414F-4C47-820A-A7ABF0C4D6BD}"/>
              </a:ext>
            </a:extLst>
          </p:cNvPr>
          <p:cNvSpPr txBox="1"/>
          <p:nvPr/>
        </p:nvSpPr>
        <p:spPr>
          <a:xfrm>
            <a:off x="4856715" y="4842514"/>
            <a:ext cx="1932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Konrad Lorentz – Forskade bl.a. på änders beteende.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62927-68B9-D640-A771-83B8783BBEDB}"/>
              </a:ext>
            </a:extLst>
          </p:cNvPr>
          <p:cNvSpPr txBox="1"/>
          <p:nvPr/>
        </p:nvSpPr>
        <p:spPr>
          <a:xfrm>
            <a:off x="7184127" y="4842514"/>
            <a:ext cx="2228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Nikolaas</a:t>
            </a:r>
            <a:r>
              <a:rPr lang="sv-SE" dirty="0"/>
              <a:t> </a:t>
            </a:r>
            <a:r>
              <a:rPr lang="sv-SE" dirty="0" err="1"/>
              <a:t>Tinberg</a:t>
            </a:r>
            <a:r>
              <a:rPr lang="sv-SE" dirty="0"/>
              <a:t> – Forskade bl.a. om fåglars matningsbeteende.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380535-E393-2342-9588-1084A5771195}"/>
              </a:ext>
            </a:extLst>
          </p:cNvPr>
          <p:cNvSpPr txBox="1"/>
          <p:nvPr/>
        </p:nvSpPr>
        <p:spPr>
          <a:xfrm>
            <a:off x="9645456" y="4892122"/>
            <a:ext cx="2122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Karl von Frisch – Forskade på bin kommunikation.</a:t>
            </a:r>
          </a:p>
        </p:txBody>
      </p:sp>
    </p:spTree>
    <p:extLst>
      <p:ext uri="{BB962C8B-B14F-4D97-AF65-F5344CB8AC3E}">
        <p14:creationId xmlns:p14="http://schemas.microsoft.com/office/powerpoint/2010/main" val="303420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39F85-DCB0-A245-B151-C16B54FD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Viktiga begrepp</a:t>
            </a:r>
          </a:p>
        </p:txBody>
      </p:sp>
      <p:pic>
        <p:nvPicPr>
          <p:cNvPr id="6148" name="Picture 4" descr="Måsar och trutar – Wikipedia">
            <a:extLst>
              <a:ext uri="{FF2B5EF4-FFF2-40B4-BE49-F238E27FC236}">
                <a16:creationId xmlns:a16="http://schemas.microsoft.com/office/drawing/2014/main" id="{0E00D628-9DE2-344F-8A5B-66A2D8059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7991" y="3036977"/>
            <a:ext cx="282448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at &amp; Dryck - Recept, Mattips och bakning">
            <a:extLst>
              <a:ext uri="{FF2B5EF4-FFF2-40B4-BE49-F238E27FC236}">
                <a16:creationId xmlns:a16="http://schemas.microsoft.com/office/drawing/2014/main" id="{713E1D3A-A59F-D748-AD49-AAB7409EE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30" y="3036977"/>
            <a:ext cx="3238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En fågel som matar en gökunge - bild - Mozaik Digital utbildning och lärande">
            <a:extLst>
              <a:ext uri="{FF2B5EF4-FFF2-40B4-BE49-F238E27FC236}">
                <a16:creationId xmlns:a16="http://schemas.microsoft.com/office/drawing/2014/main" id="{163A8C22-2695-5946-87F9-93C76AF73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0" r="5764"/>
          <a:stretch/>
        </p:blipFill>
        <p:spPr bwMode="auto">
          <a:xfrm>
            <a:off x="6338433" y="3036977"/>
            <a:ext cx="329609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Beavers are just being beavers&amp;#39;: friction grows between Canadians and  animals | Canada | The Guardian">
            <a:extLst>
              <a:ext uri="{FF2B5EF4-FFF2-40B4-BE49-F238E27FC236}">
                <a16:creationId xmlns:a16="http://schemas.microsoft.com/office/drawing/2014/main" id="{45A4D6BC-3291-4E49-87C9-AE0D7514E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81"/>
          <a:stretch/>
        </p:blipFill>
        <p:spPr bwMode="auto">
          <a:xfrm>
            <a:off x="9700488" y="3036977"/>
            <a:ext cx="234798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FB9300-8632-2147-A82B-960AE772AF4C}"/>
              </a:ext>
            </a:extLst>
          </p:cNvPr>
          <p:cNvSpPr txBox="1"/>
          <p:nvPr/>
        </p:nvSpPr>
        <p:spPr>
          <a:xfrm>
            <a:off x="143530" y="5475376"/>
            <a:ext cx="323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Stimuli – God mat får det att vattnas i våra munnar.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637F3F-C7C4-8A47-AA0A-02B26101B53A}"/>
              </a:ext>
            </a:extLst>
          </p:cNvPr>
          <p:cNvSpPr txBox="1"/>
          <p:nvPr/>
        </p:nvSpPr>
        <p:spPr>
          <a:xfrm>
            <a:off x="3447992" y="5489066"/>
            <a:ext cx="2890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Nyckelretning – Röd fläck på föräldrarnas näbb får ungarna att picka.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EBED3-FA8E-3848-8961-55E5F98CDA5D}"/>
              </a:ext>
            </a:extLst>
          </p:cNvPr>
          <p:cNvSpPr txBox="1"/>
          <p:nvPr/>
        </p:nvSpPr>
        <p:spPr>
          <a:xfrm>
            <a:off x="6362108" y="5489066"/>
            <a:ext cx="3296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Supernormala stimuli – Göken får mer mat för att den är stor.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0CF63-4459-BF4A-ADC8-64EBAEC31B93}"/>
              </a:ext>
            </a:extLst>
          </p:cNvPr>
          <p:cNvSpPr txBox="1"/>
          <p:nvPr/>
        </p:nvSpPr>
        <p:spPr>
          <a:xfrm>
            <a:off x="9700488" y="5475376"/>
            <a:ext cx="2491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Fixa rörelsemönster – Bävern lämnar något i dammen även fast stocken är borta</a:t>
            </a:r>
          </a:p>
        </p:txBody>
      </p:sp>
    </p:spTree>
    <p:extLst>
      <p:ext uri="{BB962C8B-B14F-4D97-AF65-F5344CB8AC3E}">
        <p14:creationId xmlns:p14="http://schemas.microsoft.com/office/powerpoint/2010/main" val="272036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8D130-5C7A-F44D-8B8C-E6C515A7A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Instinkter</a:t>
            </a:r>
          </a:p>
        </p:txBody>
      </p:sp>
      <p:pic>
        <p:nvPicPr>
          <p:cNvPr id="4098" name="Picture 2" descr="CYNISMER: PRIO - En ny gökunge?">
            <a:extLst>
              <a:ext uri="{FF2B5EF4-FFF2-40B4-BE49-F238E27FC236}">
                <a16:creationId xmlns:a16="http://schemas.microsoft.com/office/drawing/2014/main" id="{B55F5531-4DA4-C741-A705-4BD029591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6" y="2128828"/>
            <a:ext cx="3603221" cy="296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43A230-F6DE-B64D-B5E9-114482988A2B}"/>
              </a:ext>
            </a:extLst>
          </p:cNvPr>
          <p:cNvSpPr txBox="1"/>
          <p:nvPr/>
        </p:nvSpPr>
        <p:spPr>
          <a:xfrm>
            <a:off x="712693" y="5151491"/>
            <a:ext cx="240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Gökar är </a:t>
            </a:r>
            <a:r>
              <a:rPr lang="sv-SE" dirty="0" err="1"/>
              <a:t>boparasiter</a:t>
            </a:r>
            <a:r>
              <a:rPr lang="sv-SE" dirty="0"/>
              <a:t>.</a:t>
            </a:r>
          </a:p>
        </p:txBody>
      </p:sp>
      <p:pic>
        <p:nvPicPr>
          <p:cNvPr id="4100" name="Picture 4" descr="Golden Retriever (Rasbeskrivning, Personlighet &amp;amp; Kostnad)">
            <a:extLst>
              <a:ext uri="{FF2B5EF4-FFF2-40B4-BE49-F238E27FC236}">
                <a16:creationId xmlns:a16="http://schemas.microsoft.com/office/drawing/2014/main" id="{DD8461C0-2802-D04E-90E6-DB57EAC3E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2" r="30876"/>
          <a:stretch/>
        </p:blipFill>
        <p:spPr bwMode="auto">
          <a:xfrm>
            <a:off x="4463318" y="2140998"/>
            <a:ext cx="2514600" cy="293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äbis! | Emmalina">
            <a:extLst>
              <a:ext uri="{FF2B5EF4-FFF2-40B4-BE49-F238E27FC236}">
                <a16:creationId xmlns:a16="http://schemas.microsoft.com/office/drawing/2014/main" id="{7812D970-13C7-2944-B56E-887BB2CB1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7689" y="2117829"/>
            <a:ext cx="4433974" cy="293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E0C2F8-663E-644C-B112-529DCC836DDF}"/>
              </a:ext>
            </a:extLst>
          </p:cNvPr>
          <p:cNvSpPr txBox="1"/>
          <p:nvPr/>
        </p:nvSpPr>
        <p:spPr>
          <a:xfrm>
            <a:off x="4463318" y="5055337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Golden retrievers har en instinkt att de ät bra på att hämta saker.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512B1-7B3C-5943-BD3B-F9F8E31FA641}"/>
              </a:ext>
            </a:extLst>
          </p:cNvPr>
          <p:cNvSpPr txBox="1"/>
          <p:nvPr/>
        </p:nvSpPr>
        <p:spPr>
          <a:xfrm>
            <a:off x="7547689" y="5151491"/>
            <a:ext cx="4433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Bäbisar har en instinkt att skrika om något är konstigt eller läskigt.</a:t>
            </a:r>
          </a:p>
        </p:txBody>
      </p:sp>
    </p:spTree>
    <p:extLst>
      <p:ext uri="{BB962C8B-B14F-4D97-AF65-F5344CB8AC3E}">
        <p14:creationId xmlns:p14="http://schemas.microsoft.com/office/powerpoint/2010/main" val="16691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443F0-67BB-8442-AA43-BDF132E2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Medfött och inlärning - Markattor</a:t>
            </a:r>
          </a:p>
        </p:txBody>
      </p:sp>
      <p:pic>
        <p:nvPicPr>
          <p:cNvPr id="5122" name="Picture 2" descr="Markattor visar hur våra sjukdomar kan hoppa över till apor -  Vetenskapsradion Nyheter | Sveriges Radio">
            <a:extLst>
              <a:ext uri="{FF2B5EF4-FFF2-40B4-BE49-F238E27FC236}">
                <a16:creationId xmlns:a16="http://schemas.microsoft.com/office/drawing/2014/main" id="{7786D115-0138-4845-B8B7-C3A7CB306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86924"/>
            <a:ext cx="6577054" cy="369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3866C1-DF21-3F4B-AB8D-D3ABBD4F7B26}"/>
              </a:ext>
            </a:extLst>
          </p:cNvPr>
          <p:cNvSpPr txBox="1"/>
          <p:nvPr/>
        </p:nvSpPr>
        <p:spPr>
          <a:xfrm>
            <a:off x="8041341" y="3565247"/>
            <a:ext cx="281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Lär sina ungar olika skrik.</a:t>
            </a:r>
          </a:p>
        </p:txBody>
      </p:sp>
    </p:spTree>
    <p:extLst>
      <p:ext uri="{BB962C8B-B14F-4D97-AF65-F5344CB8AC3E}">
        <p14:creationId xmlns:p14="http://schemas.microsoft.com/office/powerpoint/2010/main" val="835609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AA0F-A62D-0648-A37B-6A2C1386B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6" y="2766218"/>
            <a:ext cx="10972800" cy="1325563"/>
          </a:xfrm>
        </p:spPr>
        <p:txBody>
          <a:bodyPr/>
          <a:lstStyle/>
          <a:p>
            <a:r>
              <a:rPr lang="sv-SE" dirty="0"/>
              <a:t>Stereotypier</a:t>
            </a:r>
          </a:p>
        </p:txBody>
      </p:sp>
      <p:pic>
        <p:nvPicPr>
          <p:cNvPr id="4" name="Online Media 3" descr="Pacing and circling  - stereotypic &amp; abnormal behaviour">
            <a:hlinkClick r:id="" action="ppaction://media"/>
            <a:extLst>
              <a:ext uri="{FF2B5EF4-FFF2-40B4-BE49-F238E27FC236}">
                <a16:creationId xmlns:a16="http://schemas.microsoft.com/office/drawing/2014/main" id="{BB74692F-9570-1E44-9433-8FF7BAE97A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64423" y="838198"/>
            <a:ext cx="7449671" cy="558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7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0D2FA-0D67-284F-A8D6-605A0B8A1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Kommunikation</a:t>
            </a:r>
          </a:p>
        </p:txBody>
      </p:sp>
      <p:pic>
        <p:nvPicPr>
          <p:cNvPr id="7176" name="Picture 8" descr="Bidansen – Happy Hive Gotland">
            <a:extLst>
              <a:ext uri="{FF2B5EF4-FFF2-40B4-BE49-F238E27FC236}">
                <a16:creationId xmlns:a16="http://schemas.microsoft.com/office/drawing/2014/main" id="{83B9ACBC-6BA1-7542-8D4F-33D20CAE0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4" r="20382" b="14532"/>
          <a:stretch/>
        </p:blipFill>
        <p:spPr bwMode="auto">
          <a:xfrm>
            <a:off x="274121" y="2728171"/>
            <a:ext cx="2120934" cy="193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266A11-B008-194D-BDBF-4D53997266C3}"/>
              </a:ext>
            </a:extLst>
          </p:cNvPr>
          <p:cNvSpPr txBox="1"/>
          <p:nvPr/>
        </p:nvSpPr>
        <p:spPr>
          <a:xfrm>
            <a:off x="181390" y="4806944"/>
            <a:ext cx="2413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Visuell kommunikation – Bin visar vad blommor finns med en dans.</a:t>
            </a:r>
          </a:p>
        </p:txBody>
      </p:sp>
      <p:pic>
        <p:nvPicPr>
          <p:cNvPr id="7178" name="Picture 10" descr="Undervattens valar omgivande ljud och buller - YouTube">
            <a:extLst>
              <a:ext uri="{FF2B5EF4-FFF2-40B4-BE49-F238E27FC236}">
                <a16:creationId xmlns:a16="http://schemas.microsoft.com/office/drawing/2014/main" id="{66E515CB-5886-9441-A1C7-66F871D68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68" y="2734814"/>
            <a:ext cx="3406153" cy="191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1EE27A-40C0-724F-9715-1CF9D2893D02}"/>
              </a:ext>
            </a:extLst>
          </p:cNvPr>
          <p:cNvSpPr txBox="1"/>
          <p:nvPr/>
        </p:nvSpPr>
        <p:spPr>
          <a:xfrm>
            <a:off x="2523799" y="4806944"/>
            <a:ext cx="352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Akustisk kommunikation – Valarnas sång.</a:t>
            </a:r>
          </a:p>
        </p:txBody>
      </p:sp>
      <p:pic>
        <p:nvPicPr>
          <p:cNvPr id="12" name="Picture 12" descr="Tiger - Världsnaturfonden WWF">
            <a:extLst>
              <a:ext uri="{FF2B5EF4-FFF2-40B4-BE49-F238E27FC236}">
                <a16:creationId xmlns:a16="http://schemas.microsoft.com/office/drawing/2014/main" id="{82B59BEE-D2F3-C44E-912B-6F14183EF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81" y="2742288"/>
            <a:ext cx="2871655" cy="191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B3A87-9E09-2A4E-8CDF-47BC5FE35387}"/>
              </a:ext>
            </a:extLst>
          </p:cNvPr>
          <p:cNvSpPr txBox="1"/>
          <p:nvPr/>
        </p:nvSpPr>
        <p:spPr>
          <a:xfrm>
            <a:off x="6214380" y="4803784"/>
            <a:ext cx="2871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Kemiska signaler – En tiger kissar för att markera sitt revir.</a:t>
            </a:r>
          </a:p>
        </p:txBody>
      </p:sp>
      <p:pic>
        <p:nvPicPr>
          <p:cNvPr id="7182" name="Picture 14" descr="Schimpans - Världsnaturfonden WWF">
            <a:extLst>
              <a:ext uri="{FF2B5EF4-FFF2-40B4-BE49-F238E27FC236}">
                <a16:creationId xmlns:a16="http://schemas.microsoft.com/office/drawing/2014/main" id="{655E42E5-9151-E244-8B0E-87B045328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98"/>
          <a:stretch/>
        </p:blipFill>
        <p:spPr bwMode="auto">
          <a:xfrm>
            <a:off x="9322796" y="2742288"/>
            <a:ext cx="2595083" cy="191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DD4B0A-722C-3D44-B028-53BB3EBA0E1C}"/>
              </a:ext>
            </a:extLst>
          </p:cNvPr>
          <p:cNvSpPr txBox="1"/>
          <p:nvPr/>
        </p:nvSpPr>
        <p:spPr>
          <a:xfrm>
            <a:off x="9322796" y="4803784"/>
            <a:ext cx="2595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Taktila signaler – Schimpanser vill ha närhet när de är rädda.</a:t>
            </a:r>
          </a:p>
        </p:txBody>
      </p:sp>
    </p:spTree>
    <p:extLst>
      <p:ext uri="{BB962C8B-B14F-4D97-AF65-F5344CB8AC3E}">
        <p14:creationId xmlns:p14="http://schemas.microsoft.com/office/powerpoint/2010/main" val="2161353655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7056</TotalTime>
  <Words>544</Words>
  <Application>Microsoft Office PowerPoint</Application>
  <PresentationFormat>Bredbild</PresentationFormat>
  <Paragraphs>72</Paragraphs>
  <Slides>8</Slides>
  <Notes>7</Notes>
  <HiddenSlides>0</HiddenSlides>
  <MMClips>1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Avenir Next LT Pro</vt:lpstr>
      <vt:lpstr>Calibri</vt:lpstr>
      <vt:lpstr>Posterama</vt:lpstr>
      <vt:lpstr>Segoe UI Semilight</vt:lpstr>
      <vt:lpstr>SplashVTI</vt:lpstr>
      <vt:lpstr>Biologi 1</vt:lpstr>
      <vt:lpstr>Vi kan använda etologi till…</vt:lpstr>
      <vt:lpstr>Viktiga personer</vt:lpstr>
      <vt:lpstr>Viktiga begrepp</vt:lpstr>
      <vt:lpstr>Instinkter</vt:lpstr>
      <vt:lpstr>Medfött och inlärning - Markattor</vt:lpstr>
      <vt:lpstr>Stereotypier</vt:lpstr>
      <vt:lpstr>Kommunikation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 1</dc:title>
  <dc:creator>Jessika Jakobsson</dc:creator>
  <cp:lastModifiedBy>Anders Inghage</cp:lastModifiedBy>
  <cp:revision>5</cp:revision>
  <dcterms:created xsi:type="dcterms:W3CDTF">2021-10-28T13:13:06Z</dcterms:created>
  <dcterms:modified xsi:type="dcterms:W3CDTF">2023-03-26T22:19:13Z</dcterms:modified>
</cp:coreProperties>
</file>