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</p:sldIdLst>
  <p:sldSz cy="6858000" cx="12192000"/>
  <p:notesSz cx="6858000" cy="9144000"/>
  <p:defaultTextStyle>
    <a:defPPr lvl="0">
      <a:defRPr lang="sv-SE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7B064-0988-2D64-893B-9AF7C028D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2C6B6A5-5051-D59A-1BB5-ECA17721C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91D52E-FFA4-B658-C835-E47BF49F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7CCAC9-1DDC-04AE-2D4E-DDD75B09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826EAE-791C-5068-55FF-E1AF31F6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99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E33550-D6CD-E108-B764-1CBE0C9B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FFFB40-1470-42A3-D1F8-B3C12BBB6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F8D8A4-C9E8-2E43-8CCC-26009456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B8963F-6E37-052E-1BF7-CA5CB46C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F683A7-BCF6-2E97-423A-4E536A4B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85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2CEE05D-3C6E-9C18-73BF-642D1881A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A818C47-6371-C5B0-53ED-BCAB3BBF6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CD25C6-A378-CDD1-8D16-DA3425EE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46CE83-FC8B-B15F-E428-EA6984B1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1F0706-642C-6C2D-0C8A-A4F2ECFA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0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07B653-CA6F-B8C9-A8DA-7F563997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2C38F2-C3F8-76C3-A49D-DC617978F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8BDF36-AB64-7300-3C77-5D7D3ABD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59A415-88A4-493A-FCE1-D381752E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530E12-91CB-829C-FA21-9FBD1116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3DF4E4-4A99-F18B-23A0-098CD7C1C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41ED9A-881E-88E4-725E-4115509B9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E37CD8-ECF7-34D0-AF1A-B9A72111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B208C-0716-588D-C8E4-792454BB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77A0A4-0CEF-9A2D-A451-46A63407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0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A5F96B-392E-5334-72C0-B3B73671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7EE39A-9899-08B3-05EB-187515122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9B483D6-E342-6340-E889-9CBFD6C71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9B72E1-2242-8A3B-AD14-6FE42398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14C0BA-AD77-D362-B9AD-F8BC8C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D2D8A23-B0C1-B611-A6D3-483632BB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92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DDD2ED-6C33-4081-3455-E6524DDC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CDBE1C-DA11-607D-9CE8-9C4E1947A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13E995-A10D-F33C-D992-AB5F5429C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F24A108-419E-D4B5-A6BD-56C580302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BCAD57D-131E-1089-6C09-37A313D41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3809E69-0F6C-93C7-B2D6-88DDD600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9220F45-94BD-AA0A-E1DF-7A67D59D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D9C7649-CC73-325E-32A9-641998A9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44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E786D4-2DC6-148E-5C6F-C44FBD86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D23616B-843C-CE97-5860-011F25B0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929409-7353-6AE0-9D2A-D25843EA6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C97F39A-2AF7-E1AD-6EC1-E2E6C305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92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69D4EB3-490F-B69F-9C6F-5F9DE068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6A3165E-289F-9C57-E1F1-F60451ED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2816C44-54E9-8363-E83F-627F3583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98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FC1E8A-9D80-6056-E510-DFC0274E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D8F5A5-65AD-53DD-468E-EDEACA6A1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20CA41-1355-21BE-759D-3240C5489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65C9EF-BB68-BC7F-1705-2CBDE4B3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D46E04-4936-2AFE-C58C-3C40B68E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9FA448-D0A8-FB8F-1859-0AD01EC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2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FA2C3F-7F61-6DDE-35DB-4D4A9534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87D3389-6DC8-7BFB-62A4-15AD9E4A0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35A1DF-576E-BE8C-4228-004E623C7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B9034A-3F3F-EB7A-9175-CFEBF0DBB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A7FCE25-6421-3B57-BF91-8752E035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6539B2-5A3A-3457-610B-8CD9FE17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14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502AF1A-5130-D2C8-685E-72C1A0BE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98F682-D104-34B8-31D6-DC8F864F2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B4CAAC-CA6F-FCA4-03FC-626B5EBE9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CC47-25F9-4117-A453-8796459209C2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109A98-1E6E-1291-2738-906F6CE8A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E8E750-2E36-864A-FA47-0DE7391B4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60F9-D596-4A86-A138-80BF65E1B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043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7F0DC8-41BB-52A6-8160-0A228A773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482" y="640080"/>
            <a:ext cx="11215035" cy="1846446"/>
          </a:xfrm>
          <a:noFill/>
        </p:spPr>
        <p:txBody>
          <a:bodyPr>
            <a:normAutofit/>
          </a:bodyPr>
          <a:lstStyle/>
          <a:p>
            <a:r>
              <a:rPr lang="en-GB" sz="5600" dirty="0"/>
              <a:t>Phylogeny of </a:t>
            </a:r>
            <a:r>
              <a:rPr lang="en-GB" sz="5600" dirty="0" err="1"/>
              <a:t>Selaginellaceae</a:t>
            </a:r>
            <a:r>
              <a:rPr lang="en-GB" sz="5600" dirty="0"/>
              <a:t>: </a:t>
            </a:r>
            <a:br>
              <a:rPr lang="en-GB" sz="5600" dirty="0"/>
            </a:br>
            <a:r>
              <a:rPr lang="en-GB" sz="5600" dirty="0"/>
              <a:t>There is value in morphology after all!</a:t>
            </a:r>
            <a:endParaRPr lang="sv-SE" sz="5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F97B86-F42B-E89C-50EC-F91F2E1F2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483" y="2718466"/>
            <a:ext cx="11215034" cy="1421068"/>
          </a:xfrm>
          <a:noFill/>
        </p:spPr>
        <p:txBody>
          <a:bodyPr>
            <a:normAutofit/>
          </a:bodyPr>
          <a:lstStyle/>
          <a:p>
            <a:r>
              <a:rPr lang="sv-SE" dirty="0"/>
              <a:t>Av Stina Weststrand &amp; Petra Korall </a:t>
            </a:r>
          </a:p>
          <a:p>
            <a:r>
              <a:rPr lang="sv-SE" dirty="0"/>
              <a:t>Publicerad i </a:t>
            </a:r>
            <a:r>
              <a:rPr lang="sv-SE" dirty="0" err="1"/>
              <a:t>American</a:t>
            </a:r>
            <a:r>
              <a:rPr lang="sv-SE" dirty="0"/>
              <a:t> Journal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Botany</a:t>
            </a:r>
            <a:r>
              <a:rPr lang="sv-SE" dirty="0"/>
              <a:t> (December 2016)</a:t>
            </a:r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46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65B6B7-70F9-B8E4-BC35-324EEF05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999" y="470908"/>
            <a:ext cx="6586491" cy="1676603"/>
          </a:xfrm>
        </p:spPr>
        <p:txBody>
          <a:bodyPr>
            <a:normAutofit/>
          </a:bodyPr>
          <a:lstStyle/>
          <a:p>
            <a:r>
              <a:rPr lang="sv-SE" sz="5400" dirty="0"/>
              <a:t>Lite bakgrund om släktet </a:t>
            </a:r>
            <a:r>
              <a:rPr lang="sv-SE" sz="5400" i="1" dirty="0" err="1"/>
              <a:t>Selaginella</a:t>
            </a:r>
            <a:endParaRPr lang="sv-SE" sz="54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DB8B185-6CD1-7F88-72C8-806A86043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01" y="2648565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 dirty="0"/>
              <a:t>Enda </a:t>
            </a:r>
            <a:r>
              <a:rPr lang="en-US" sz="2400" dirty="0" err="1"/>
              <a:t>släktet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familjen</a:t>
            </a:r>
            <a:r>
              <a:rPr lang="en-US" sz="2400" dirty="0"/>
              <a:t> </a:t>
            </a:r>
            <a:r>
              <a:rPr lang="en-US" sz="2400" dirty="0" err="1"/>
              <a:t>Selaginellaceae</a:t>
            </a:r>
            <a:endParaRPr lang="en-US" sz="2400" dirty="0"/>
          </a:p>
          <a:p>
            <a:r>
              <a:rPr lang="en-US" sz="2400" dirty="0" err="1"/>
              <a:t>Innehållande</a:t>
            </a:r>
            <a:r>
              <a:rPr lang="en-US" sz="2400" dirty="0"/>
              <a:t> 700+ </a:t>
            </a:r>
            <a:r>
              <a:rPr lang="en-US" sz="2400" dirty="0" err="1"/>
              <a:t>arter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FAE0675-ACD1-CDB7-9BFF-5013A51308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2" r="-1"/>
          <a:stretch/>
        </p:blipFill>
        <p:spPr>
          <a:xfrm>
            <a:off x="7299159" y="10"/>
            <a:ext cx="4892842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9065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C30325-FD61-53E5-A0D3-8579A938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1" y="413251"/>
            <a:ext cx="4339955" cy="1325563"/>
          </a:xfrm>
        </p:spPr>
        <p:txBody>
          <a:bodyPr/>
          <a:lstStyle/>
          <a:p>
            <a:pPr algn="ctr"/>
            <a:r>
              <a:rPr lang="sv-SE" dirty="0"/>
              <a:t>Mål och metod</a:t>
            </a:r>
          </a:p>
        </p:txBody>
      </p:sp>
      <p:pic>
        <p:nvPicPr>
          <p:cNvPr id="5" name="Platshållare för innehåll 4" descr="En bild som visar bord&#10;&#10;Automatiskt genererad beskrivning">
            <a:extLst>
              <a:ext uri="{FF2B5EF4-FFF2-40B4-BE49-F238E27FC236}">
                <a16:creationId xmlns:a16="http://schemas.microsoft.com/office/drawing/2014/main" id="{D8C9D128-CD81-D005-89E2-DCBDFD43A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963" y="1738814"/>
            <a:ext cx="6744573" cy="4351338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896AA87-8CB5-430E-A046-162D4DD61985}"/>
              </a:ext>
            </a:extLst>
          </p:cNvPr>
          <p:cNvSpPr txBox="1"/>
          <p:nvPr/>
        </p:nvSpPr>
        <p:spPr>
          <a:xfrm>
            <a:off x="385011" y="2277979"/>
            <a:ext cx="4885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Analys av </a:t>
            </a:r>
            <a:r>
              <a:rPr lang="sv-SE" sz="2400" dirty="0" err="1"/>
              <a:t>kloroplastgendata</a:t>
            </a:r>
            <a:r>
              <a:rPr lang="sv-SE" sz="2400" dirty="0"/>
              <a:t> i form av </a:t>
            </a:r>
            <a:r>
              <a:rPr lang="sv-SE" sz="2400" dirty="0" err="1">
                <a:effectLst/>
                <a:ea typeface="Calibri" panose="020F0502020204030204" pitchFamily="34" charset="0"/>
              </a:rPr>
              <a:t>RuBisCo</a:t>
            </a:r>
            <a:r>
              <a:rPr lang="sv-SE" sz="2400" dirty="0">
                <a:effectLst/>
                <a:ea typeface="Calibri" panose="020F0502020204030204" pitchFamily="34" charset="0"/>
              </a:rPr>
              <a:t>-genen (</a:t>
            </a:r>
            <a:r>
              <a:rPr lang="sv-SE" sz="2400" i="1" dirty="0" err="1">
                <a:effectLst/>
                <a:ea typeface="Calibri" panose="020F0502020204030204" pitchFamily="34" charset="0"/>
              </a:rPr>
              <a:t>rbcL</a:t>
            </a:r>
            <a:r>
              <a:rPr lang="sv-SE" sz="2400" dirty="0">
                <a:effectLst/>
                <a:ea typeface="Calibri" panose="020F0502020204030204" pitchFamily="34" charset="0"/>
              </a:rPr>
              <a:t>) och nukleär </a:t>
            </a:r>
            <a:r>
              <a:rPr lang="sv-SE" sz="2400" dirty="0" err="1">
                <a:effectLst/>
                <a:ea typeface="Calibri" panose="020F0502020204030204" pitchFamily="34" charset="0"/>
              </a:rPr>
              <a:t>gendata</a:t>
            </a:r>
            <a:r>
              <a:rPr lang="sv-SE" sz="2400" dirty="0">
                <a:effectLst/>
                <a:ea typeface="Calibri" panose="020F0502020204030204" pitchFamily="34" charset="0"/>
              </a:rPr>
              <a:t> (</a:t>
            </a:r>
            <a:r>
              <a:rPr lang="sv-SE" sz="2400" i="1" dirty="0" err="1">
                <a:effectLst/>
                <a:ea typeface="Calibri" panose="020F0502020204030204" pitchFamily="34" charset="0"/>
              </a:rPr>
              <a:t>pgiC</a:t>
            </a:r>
            <a:r>
              <a:rPr lang="sv-SE" sz="2400" dirty="0">
                <a:effectLst/>
                <a:ea typeface="Calibri" panose="020F0502020204030204" pitchFamily="34" charset="0"/>
              </a:rPr>
              <a:t> och </a:t>
            </a:r>
            <a:r>
              <a:rPr lang="sv-SE" sz="2400" i="1" dirty="0">
                <a:effectLst/>
                <a:ea typeface="Calibri" panose="020F0502020204030204" pitchFamily="34" charset="0"/>
              </a:rPr>
              <a:t>SQD1</a:t>
            </a:r>
            <a:r>
              <a:rPr lang="sv-SE" sz="2400" dirty="0">
                <a:effectLst/>
                <a:ea typeface="Calibri" panose="020F050202020403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Analys av morfologiska karaktärer</a:t>
            </a:r>
          </a:p>
        </p:txBody>
      </p:sp>
    </p:spTree>
    <p:extLst>
      <p:ext uri="{BB962C8B-B14F-4D97-AF65-F5344CB8AC3E}">
        <p14:creationId xmlns:p14="http://schemas.microsoft.com/office/powerpoint/2010/main" val="310319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CA68D-A423-0DC7-7F05-A40D4E55E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304799"/>
            <a:ext cx="7443537" cy="1090196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Resultat och diskussion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B022B77-7AA5-A3AF-26EC-1CE205586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79" y="2099509"/>
            <a:ext cx="7603958" cy="314024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Ett fylogenetiskt träd kunde utvecklas med 7 olika grenar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Morfologiska karaktärsdrag viktiga för att skilja grenarna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96502A4-96C9-2061-3080-BEC048FD0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726" y="97589"/>
            <a:ext cx="3609474" cy="668421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FB8B1D05-B6AA-F673-C785-1B18EF2F26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8"/>
          <a:stretch/>
        </p:blipFill>
        <p:spPr>
          <a:xfrm>
            <a:off x="2606090" y="3151056"/>
            <a:ext cx="4410453" cy="314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4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