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85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99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1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85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6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7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2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2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20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5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03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32553F7-F6D7-4E4D-B38E-91C16E3C093B}" type="datetimeFigureOut">
              <a:rPr lang="sv-SE" smtClean="0"/>
              <a:t>2020-03-03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7420F89-0C4D-46F9-92A1-93D150CFDC1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9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HOjC4oxh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Wde6OpVZ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8814-5EB4-4BEB-8F13-3D3A61BBA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Evolution och människan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CB716-FDD6-47DE-9B60-74DBAF174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Primater</a:t>
            </a:r>
          </a:p>
        </p:txBody>
      </p:sp>
    </p:spTree>
    <p:extLst>
      <p:ext uri="{BB962C8B-B14F-4D97-AF65-F5344CB8AC3E}">
        <p14:creationId xmlns:p14="http://schemas.microsoft.com/office/powerpoint/2010/main" val="168489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9397E870-2A55-45C4-A77D-B60839E55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Bildresultat för lucy walking">
            <a:extLst>
              <a:ext uri="{FF2B5EF4-FFF2-40B4-BE49-F238E27FC236}">
                <a16:creationId xmlns:a16="http://schemas.microsoft.com/office/drawing/2014/main" id="{70B4D189-D370-494F-A9B5-9D90D25D9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9535" b="2737"/>
          <a:stretch/>
        </p:blipFill>
        <p:spPr bwMode="auto">
          <a:xfrm>
            <a:off x="5241923" y="638175"/>
            <a:ext cx="277318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ildresultat för ecological map of africa">
            <a:extLst>
              <a:ext uri="{FF2B5EF4-FFF2-40B4-BE49-F238E27FC236}">
                <a16:creationId xmlns:a16="http://schemas.microsoft.com/office/drawing/2014/main" id="{4867C3CF-3289-4108-868A-F53D61A8B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" r="480" b="3"/>
          <a:stretch/>
        </p:blipFill>
        <p:spPr bwMode="auto">
          <a:xfrm>
            <a:off x="104931" y="666617"/>
            <a:ext cx="5114365" cy="55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FADC615D-6ED1-4427-9220-69E45C24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03C77-756E-44D5-95E4-7BD2091C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626" y="1219543"/>
            <a:ext cx="3730363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Upprätt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gång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AF410-071B-4448-B54B-52F4BF75DF30}"/>
              </a:ext>
            </a:extLst>
          </p:cNvPr>
          <p:cNvSpPr txBox="1"/>
          <p:nvPr/>
        </p:nvSpPr>
        <p:spPr>
          <a:xfrm>
            <a:off x="8449669" y="3265363"/>
            <a:ext cx="209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Frigjorde våra händer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55799-7E7D-4D14-AD7A-166382F97E93}"/>
              </a:ext>
            </a:extLst>
          </p:cNvPr>
          <p:cNvSpPr txBox="1"/>
          <p:nvPr/>
        </p:nvSpPr>
        <p:spPr>
          <a:xfrm>
            <a:off x="8289561" y="584168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ca 7 miljoner år sedan </a:t>
            </a:r>
          </a:p>
        </p:txBody>
      </p:sp>
    </p:spTree>
    <p:extLst>
      <p:ext uri="{BB962C8B-B14F-4D97-AF65-F5344CB8AC3E}">
        <p14:creationId xmlns:p14="http://schemas.microsoft.com/office/powerpoint/2010/main" val="87956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ildresultat för chimpanzee fishing for termites">
            <a:extLst>
              <a:ext uri="{FF2B5EF4-FFF2-40B4-BE49-F238E27FC236}">
                <a16:creationId xmlns:a16="http://schemas.microsoft.com/office/drawing/2014/main" id="{9721CCB3-1969-4443-B315-CF11659ED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70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FBC82-7C54-4537-AE60-A2AEFDA5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Redskap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CEC5F8-4114-4A96-867C-C89B387664B6}"/>
              </a:ext>
            </a:extLst>
          </p:cNvPr>
          <p:cNvSpPr txBox="1"/>
          <p:nvPr/>
        </p:nvSpPr>
        <p:spPr>
          <a:xfrm>
            <a:off x="8296275" y="3507195"/>
            <a:ext cx="285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Förr användes hjälpmedel nu </a:t>
            </a:r>
          </a:p>
          <a:p>
            <a:r>
              <a:rPr lang="sv-SE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tillverkades</a:t>
            </a: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 redskap.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5683D-A9B3-43FC-97F7-38D117B86383}"/>
              </a:ext>
            </a:extLst>
          </p:cNvPr>
          <p:cNvSpPr txBox="1"/>
          <p:nvPr/>
        </p:nvSpPr>
        <p:spPr>
          <a:xfrm>
            <a:off x="8395920" y="5841685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2 -3 miljoner år sedan</a:t>
            </a:r>
          </a:p>
        </p:txBody>
      </p:sp>
    </p:spTree>
    <p:extLst>
      <p:ext uri="{BB962C8B-B14F-4D97-AF65-F5344CB8AC3E}">
        <p14:creationId xmlns:p14="http://schemas.microsoft.com/office/powerpoint/2010/main" val="373098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223252-3E40-4AD7-91C2-2208720D4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CAD7B7-D274-4450-8591-C6070F9FD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B76C-61A4-4C3A-A8E2-2C19C595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Tummen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216857-EAA2-47C5-AFF5-49EFFF278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BB36DE-F0FD-49EB-A615-6334E8067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206D3A-E64D-4F2F-B218-8A73A6A8B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FCD9ED-3611-4312-996D-9324EB980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1C46F3A-DAB9-4B92-B14D-11E00554A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 r="-2" b="27848"/>
          <a:stretch/>
        </p:blipFill>
        <p:spPr>
          <a:xfrm rot="5400000">
            <a:off x="-488747" y="2319377"/>
            <a:ext cx="5676901" cy="248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13DE4-4D7C-4B35-A772-F2D44BC659BF}"/>
              </a:ext>
            </a:extLst>
          </p:cNvPr>
          <p:cNvSpPr txBox="1"/>
          <p:nvPr/>
        </p:nvSpPr>
        <p:spPr>
          <a:xfrm>
            <a:off x="4699408" y="3429000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…och finmotorik</a:t>
            </a:r>
          </a:p>
        </p:txBody>
      </p:sp>
    </p:spTree>
    <p:extLst>
      <p:ext uri="{BB962C8B-B14F-4D97-AF65-F5344CB8AC3E}">
        <p14:creationId xmlns:p14="http://schemas.microsoft.com/office/powerpoint/2010/main" val="56554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ildresultat för man vs lion">
            <a:extLst>
              <a:ext uri="{FF2B5EF4-FFF2-40B4-BE49-F238E27FC236}">
                <a16:creationId xmlns:a16="http://schemas.microsoft.com/office/drawing/2014/main" id="{42A27533-DD55-4660-81D8-9E7EDB42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389" y="1208531"/>
            <a:ext cx="6230353" cy="4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C8CBE-C66E-4915-AD01-E516AFB4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Vem har högst fitness?</a:t>
            </a:r>
          </a:p>
        </p:txBody>
      </p:sp>
    </p:spTree>
    <p:extLst>
      <p:ext uri="{BB962C8B-B14F-4D97-AF65-F5344CB8AC3E}">
        <p14:creationId xmlns:p14="http://schemas.microsoft.com/office/powerpoint/2010/main" val="248237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43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4" name="Rectangle 145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5" name="Rectangle 147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56" name="Rectangle 149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257" name="Rectangle 151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ildresultat för man vs lion">
            <a:extLst>
              <a:ext uri="{FF2B5EF4-FFF2-40B4-BE49-F238E27FC236}">
                <a16:creationId xmlns:a16="http://schemas.microsoft.com/office/drawing/2014/main" id="{1433BA6F-05E6-4AC7-9949-6F3A92C0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66" y="1742653"/>
            <a:ext cx="6518800" cy="36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Rectangle 153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DD1CF-3DBE-4523-88CA-67F91E86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Vem har högst </a:t>
            </a:r>
            <a:r>
              <a:rPr lang="en-US" sz="3600" dirty="0">
                <a:solidFill>
                  <a:srgbClr val="FFFFFF"/>
                </a:solidFill>
              </a:rPr>
              <a:t>fitness?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4DE56-4C19-4A69-B619-69FD77E6216C}"/>
              </a:ext>
            </a:extLst>
          </p:cNvPr>
          <p:cNvSpPr txBox="1"/>
          <p:nvPr/>
        </p:nvSpPr>
        <p:spPr>
          <a:xfrm>
            <a:off x="8147768" y="3494129"/>
            <a:ext cx="363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Abadi Extra Light" panose="020B0204020104020204" pitchFamily="34" charset="0"/>
              </a:rPr>
              <a:t>”från asätare till näringskedjans herrar”</a:t>
            </a:r>
          </a:p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	- Livets utveckling s. 84</a:t>
            </a:r>
          </a:p>
        </p:txBody>
      </p:sp>
    </p:spTree>
    <p:extLst>
      <p:ext uri="{BB962C8B-B14F-4D97-AF65-F5344CB8AC3E}">
        <p14:creationId xmlns:p14="http://schemas.microsoft.com/office/powerpoint/2010/main" val="2515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ldresultat för fire">
            <a:extLst>
              <a:ext uri="{FF2B5EF4-FFF2-40B4-BE49-F238E27FC236}">
                <a16:creationId xmlns:a16="http://schemas.microsoft.com/office/drawing/2014/main" id="{F1F2A337-CB6C-4EEA-B656-B113A2C24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r="14660" b="1"/>
          <a:stretch/>
        </p:blipFill>
        <p:spPr bwMode="auto">
          <a:xfrm>
            <a:off x="446533" y="723899"/>
            <a:ext cx="6202841" cy="5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1DEBC-BA0B-421B-AB60-209E70A0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Eld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5334E6-EF32-41FF-A338-9EC9578A481D}"/>
              </a:ext>
            </a:extLst>
          </p:cNvPr>
          <p:cNvSpPr txBox="1"/>
          <p:nvPr/>
        </p:nvSpPr>
        <p:spPr>
          <a:xfrm>
            <a:off x="7261933" y="3505094"/>
            <a:ext cx="24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Skydd, värme, matlagning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7A91F-79E0-4470-9C96-6DCEA2967C62}"/>
              </a:ext>
            </a:extLst>
          </p:cNvPr>
          <p:cNvSpPr txBox="1"/>
          <p:nvPr/>
        </p:nvSpPr>
        <p:spPr>
          <a:xfrm>
            <a:off x="6865494" y="587614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Ca 1,5 miljoner år sedan</a:t>
            </a:r>
          </a:p>
        </p:txBody>
      </p:sp>
    </p:spTree>
    <p:extLst>
      <p:ext uri="{BB962C8B-B14F-4D97-AF65-F5344CB8AC3E}">
        <p14:creationId xmlns:p14="http://schemas.microsoft.com/office/powerpoint/2010/main" val="12449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452E7-36A4-4B97-B796-E8568F84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Repetition</a:t>
            </a:r>
          </a:p>
        </p:txBody>
      </p:sp>
      <p:pic>
        <p:nvPicPr>
          <p:cNvPr id="3" name="Online Media 2" title="What is Evolution?">
            <a:hlinkClick r:id="" action="ppaction://media"/>
            <a:extLst>
              <a:ext uri="{FF2B5EF4-FFF2-40B4-BE49-F238E27FC236}">
                <a16:creationId xmlns:a16="http://schemas.microsoft.com/office/drawing/2014/main" id="{B7174670-E174-48A5-AA4A-0EFBC64CFC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1854" y="184273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A76D4358-31E7-4B75-B512-FC2A80B6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880B56D-8C20-45C9-8590-64ED2BE8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53EE9A-D86E-454B-AF8C-C23D8C0B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85B54F-5E70-4172-8617-246BFB0E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C834194A-C633-4D71-BD77-66BE316D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16D53E-ABF6-4406-B105-24778DE9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AFDD4-6AF2-4743-B388-FA2757C5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Repetition Darwins postulat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CE9656-9A0B-4CF7-AADD-8C7640E5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Bildresultat för giraff">
            <a:extLst>
              <a:ext uri="{FF2B5EF4-FFF2-40B4-BE49-F238E27FC236}">
                <a16:creationId xmlns:a16="http://schemas.microsoft.com/office/drawing/2014/main" id="{3F3B9C72-B126-49F6-A170-5DD8DC8D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0" y="1242021"/>
            <a:ext cx="3032061" cy="15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39D8203-8711-43E7-B646-95186414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3641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ildresultat för valpar mamma">
            <a:extLst>
              <a:ext uri="{FF2B5EF4-FFF2-40B4-BE49-F238E27FC236}">
                <a16:creationId xmlns:a16="http://schemas.microsoft.com/office/drawing/2014/main" id="{9BE51239-F947-4EE0-BEDF-C8255B88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774" y="1025304"/>
            <a:ext cx="3033384" cy="20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8A0B6139-BB39-4172-BBA6-E0B748BE6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3565069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ildresultat för framgångsrik">
            <a:extLst>
              <a:ext uri="{FF2B5EF4-FFF2-40B4-BE49-F238E27FC236}">
                <a16:creationId xmlns:a16="http://schemas.microsoft.com/office/drawing/2014/main" id="{305738F0-881F-4C16-B734-DDD884ED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0" y="4440096"/>
            <a:ext cx="3032061" cy="10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7C739506-5301-4186-A5B1-AC94D520E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8750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Bildresultat för luck">
            <a:extLst>
              <a:ext uri="{FF2B5EF4-FFF2-40B4-BE49-F238E27FC236}">
                <a16:creationId xmlns:a16="http://schemas.microsoft.com/office/drawing/2014/main" id="{AF1F5BF6-EADD-4AF8-956E-5783BC64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718" y="4054491"/>
            <a:ext cx="3033384" cy="18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2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A76D4358-31E7-4B75-B512-FC2A80B6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880B56D-8C20-45C9-8590-64ED2BE8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53EE9A-D86E-454B-AF8C-C23D8C0B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85B54F-5E70-4172-8617-246BFB0E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C834194A-C633-4D71-BD77-66BE316D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16D53E-ABF6-4406-B105-24778DE9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AFDD4-6AF2-4743-B388-FA2757C5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Repetition Darwins postulat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CE9656-9A0B-4CF7-AADD-8C7640E5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Bildresultat för giraff">
            <a:extLst>
              <a:ext uri="{FF2B5EF4-FFF2-40B4-BE49-F238E27FC236}">
                <a16:creationId xmlns:a16="http://schemas.microsoft.com/office/drawing/2014/main" id="{3F3B9C72-B126-49F6-A170-5DD8DC8D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0" y="807310"/>
            <a:ext cx="3032061" cy="15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39D8203-8711-43E7-B646-95186414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3641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ildresultat för valpar mamma">
            <a:extLst>
              <a:ext uri="{FF2B5EF4-FFF2-40B4-BE49-F238E27FC236}">
                <a16:creationId xmlns:a16="http://schemas.microsoft.com/office/drawing/2014/main" id="{9BE51239-F947-4EE0-BEDF-C8255B88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774" y="800454"/>
            <a:ext cx="3033384" cy="20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8A0B6139-BB39-4172-BBA6-E0B748BE6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3565069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Bildresultat för framgångsrik">
            <a:extLst>
              <a:ext uri="{FF2B5EF4-FFF2-40B4-BE49-F238E27FC236}">
                <a16:creationId xmlns:a16="http://schemas.microsoft.com/office/drawing/2014/main" id="{305738F0-881F-4C16-B734-DDD884ED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0" y="3735566"/>
            <a:ext cx="3032061" cy="10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7C739506-5301-4186-A5B1-AC94D520E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8750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Bildresultat för luck">
            <a:extLst>
              <a:ext uri="{FF2B5EF4-FFF2-40B4-BE49-F238E27FC236}">
                <a16:creationId xmlns:a16="http://schemas.microsoft.com/office/drawing/2014/main" id="{AF1F5BF6-EADD-4AF8-956E-5783BC64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718" y="3709721"/>
            <a:ext cx="3033384" cy="18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FF486-E210-48A0-8C74-128F3D9F9DC8}"/>
              </a:ext>
            </a:extLst>
          </p:cNvPr>
          <p:cNvSpPr txBox="1"/>
          <p:nvPr/>
        </p:nvSpPr>
        <p:spPr>
          <a:xfrm>
            <a:off x="-1106450" y="2814008"/>
            <a:ext cx="680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badi Extra Light" panose="020B0204020104020204" pitchFamily="34" charset="0"/>
              </a:rPr>
              <a:t>Individer inom en population</a:t>
            </a:r>
          </a:p>
          <a:p>
            <a:pPr algn="ctr"/>
            <a:r>
              <a:rPr lang="sv-SE" dirty="0">
                <a:latin typeface="Abadi Extra Light" panose="020B0204020104020204" pitchFamily="34" charset="0"/>
              </a:rPr>
              <a:t> är olika jämfört med varandra.</a:t>
            </a:r>
          </a:p>
          <a:p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A0EC-D1C2-4605-9854-B06DA3121974}"/>
              </a:ext>
            </a:extLst>
          </p:cNvPr>
          <p:cNvSpPr txBox="1"/>
          <p:nvPr/>
        </p:nvSpPr>
        <p:spPr>
          <a:xfrm>
            <a:off x="4929309" y="2827688"/>
            <a:ext cx="2276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Abadi Extra Light" panose="020B0204020104020204" pitchFamily="34" charset="0"/>
              </a:rPr>
              <a:t>Olikheterna är i viss del</a:t>
            </a:r>
          </a:p>
          <a:p>
            <a:pPr algn="ctr"/>
            <a:r>
              <a:rPr lang="sv-SE" dirty="0">
                <a:latin typeface="Abadi Extra Light" panose="020B0204020104020204" pitchFamily="34" charset="0"/>
              </a:rPr>
              <a:t> genetiskt ärftliga</a:t>
            </a:r>
          </a:p>
          <a:p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F040A-48C7-4444-9671-2101B7D5BEB4}"/>
              </a:ext>
            </a:extLst>
          </p:cNvPr>
          <p:cNvSpPr txBox="1"/>
          <p:nvPr/>
        </p:nvSpPr>
        <p:spPr>
          <a:xfrm>
            <a:off x="1145630" y="5501390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Abadi Extra Light" panose="020B0204020104020204" pitchFamily="34" charset="0"/>
              </a:rPr>
              <a:t>Vissa individer är mer </a:t>
            </a:r>
          </a:p>
          <a:p>
            <a:pPr algn="ctr"/>
            <a:r>
              <a:rPr lang="sv-SE" dirty="0">
                <a:latin typeface="Abadi Extra Light" panose="020B0204020104020204" pitchFamily="34" charset="0"/>
              </a:rPr>
              <a:t>framgångsrika än andra</a:t>
            </a:r>
          </a:p>
          <a:p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3CF96-8350-46E3-9127-462B2F40CD7B}"/>
              </a:ext>
            </a:extLst>
          </p:cNvPr>
          <p:cNvSpPr txBox="1"/>
          <p:nvPr/>
        </p:nvSpPr>
        <p:spPr>
          <a:xfrm>
            <a:off x="4427133" y="5597312"/>
            <a:ext cx="3383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latin typeface="Abadi Extra Light" panose="020B0204020104020204" pitchFamily="34" charset="0"/>
              </a:rPr>
              <a:t>De framgångsrika individerna</a:t>
            </a:r>
          </a:p>
          <a:p>
            <a:pPr algn="ctr"/>
            <a:r>
              <a:rPr lang="sv-SE" dirty="0">
                <a:latin typeface="Abadi Extra Light" panose="020B0204020104020204" pitchFamily="34" charset="0"/>
              </a:rPr>
              <a:t>har endast tur.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616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76D4358-31E7-4B75-B512-FC2A80B6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880B56D-8C20-45C9-8590-64ED2BE8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53EE9A-D86E-454B-AF8C-C23D8C0B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85B54F-5E70-4172-8617-246BFB0E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834194A-C633-4D71-BD77-66BE316D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816D53E-ABF6-4406-B105-24778DE9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BDF27-B413-4AEB-8B35-174AEFCA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Repetition Evolutionära mekanismer/processer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ACE9656-9A0B-4CF7-AADD-8C7640E5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ldresultat för natural selection">
            <a:extLst>
              <a:ext uri="{FF2B5EF4-FFF2-40B4-BE49-F238E27FC236}">
                <a16:creationId xmlns:a16="http://schemas.microsoft.com/office/drawing/2014/main" id="{7FF1D72F-D293-41CA-A92E-B916D812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55" y="944352"/>
            <a:ext cx="2897491" cy="21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439D8203-8711-43E7-B646-95186414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3641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FDD41-8CD3-437D-B8CD-CC2762F8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74" y="971404"/>
            <a:ext cx="2132584" cy="2132584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A0B6139-BB39-4172-BBA6-E0B748BE6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3565069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ildresultat för genetic drift">
            <a:extLst>
              <a:ext uri="{FF2B5EF4-FFF2-40B4-BE49-F238E27FC236}">
                <a16:creationId xmlns:a16="http://schemas.microsoft.com/office/drawing/2014/main" id="{2EA45ECF-46CA-4DE9-94D3-93CCB758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3" y="3898299"/>
            <a:ext cx="2979834" cy="21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C739506-5301-4186-A5B1-AC94D520E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8750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ldresultat för mutations">
            <a:extLst>
              <a:ext uri="{FF2B5EF4-FFF2-40B4-BE49-F238E27FC236}">
                <a16:creationId xmlns:a16="http://schemas.microsoft.com/office/drawing/2014/main" id="{57A74AE5-E21F-40E7-8622-21A282A2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615" y="3909800"/>
            <a:ext cx="2769590" cy="21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0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76D4358-31E7-4B75-B512-FC2A80B6F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880B56D-8C20-45C9-8590-64ED2BE8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53EE9A-D86E-454B-AF8C-C23D8C0B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085B54F-5E70-4172-8617-246BFB0E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834194A-C633-4D71-BD77-66BE316D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816D53E-ABF6-4406-B105-24778DE9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BDF27-B413-4AEB-8B35-174AEFCA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Repetition Evolutionära mekanismer/processer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ACE9656-9A0B-4CF7-AADD-8C7640E5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ldresultat för natural selection">
            <a:extLst>
              <a:ext uri="{FF2B5EF4-FFF2-40B4-BE49-F238E27FC236}">
                <a16:creationId xmlns:a16="http://schemas.microsoft.com/office/drawing/2014/main" id="{7FF1D72F-D293-41CA-A92E-B916D812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55" y="779462"/>
            <a:ext cx="2897491" cy="21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439D8203-8711-43E7-B646-95186414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3641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FDD41-8CD3-437D-B8CD-CC2762F8A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74" y="731564"/>
            <a:ext cx="2132584" cy="2132584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A0B6139-BB39-4172-BBA6-E0B748BE6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3565069"/>
            <a:ext cx="3695019" cy="28254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Bildresultat för genetic drift">
            <a:extLst>
              <a:ext uri="{FF2B5EF4-FFF2-40B4-BE49-F238E27FC236}">
                <a16:creationId xmlns:a16="http://schemas.microsoft.com/office/drawing/2014/main" id="{2EA45ECF-46CA-4DE9-94D3-93CCB758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3" y="3898299"/>
            <a:ext cx="2979834" cy="21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C739506-5301-4186-A5B1-AC94D520E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8750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ldresultat för mutations">
            <a:extLst>
              <a:ext uri="{FF2B5EF4-FFF2-40B4-BE49-F238E27FC236}">
                <a16:creationId xmlns:a16="http://schemas.microsoft.com/office/drawing/2014/main" id="{57A74AE5-E21F-40E7-8622-21A282A2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615" y="3909800"/>
            <a:ext cx="2769590" cy="21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DB85C-BFBF-4B43-9D8B-820C8E0B2DA5}"/>
              </a:ext>
            </a:extLst>
          </p:cNvPr>
          <p:cNvSpPr txBox="1"/>
          <p:nvPr/>
        </p:nvSpPr>
        <p:spPr>
          <a:xfrm>
            <a:off x="1529000" y="2927837"/>
            <a:ext cx="17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badi Extra Light" panose="020B0204020104020204" pitchFamily="34" charset="0"/>
              </a:rPr>
              <a:t>Naturlig selektion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4A0A9-E263-4DF2-A7C5-18398CAA4D07}"/>
              </a:ext>
            </a:extLst>
          </p:cNvPr>
          <p:cNvSpPr txBox="1"/>
          <p:nvPr/>
        </p:nvSpPr>
        <p:spPr>
          <a:xfrm>
            <a:off x="5591331" y="2872663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badi Extra Light" panose="020B0204020104020204" pitchFamily="34" charset="0"/>
              </a:rPr>
              <a:t>Migration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36EF1-4B85-4F1A-B2BC-3B0604174A0F}"/>
              </a:ext>
            </a:extLst>
          </p:cNvPr>
          <p:cNvSpPr txBox="1"/>
          <p:nvPr/>
        </p:nvSpPr>
        <p:spPr>
          <a:xfrm>
            <a:off x="1738859" y="60399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badi Extra Light" panose="020B0204020104020204" pitchFamily="34" charset="0"/>
              </a:rPr>
              <a:t>Genetisk drift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7ED8D-8F7D-4AB2-BC29-7FD7A2E4450C}"/>
              </a:ext>
            </a:extLst>
          </p:cNvPr>
          <p:cNvSpPr txBox="1"/>
          <p:nvPr/>
        </p:nvSpPr>
        <p:spPr>
          <a:xfrm>
            <a:off x="5726242" y="5893578"/>
            <a:ext cx="141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badi Extra Light" panose="020B0204020104020204" pitchFamily="34" charset="0"/>
              </a:rPr>
              <a:t>Mutationer</a:t>
            </a:r>
          </a:p>
        </p:txBody>
      </p:sp>
    </p:spTree>
    <p:extLst>
      <p:ext uri="{BB962C8B-B14F-4D97-AF65-F5344CB8AC3E}">
        <p14:creationId xmlns:p14="http://schemas.microsoft.com/office/powerpoint/2010/main" val="179680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Evolution On Earth In 60 Seconds">
            <a:hlinkClick r:id="" action="ppaction://media"/>
            <a:extLst>
              <a:ext uri="{FF2B5EF4-FFF2-40B4-BE49-F238E27FC236}">
                <a16:creationId xmlns:a16="http://schemas.microsoft.com/office/drawing/2014/main" id="{66D6E1E2-E935-4FA0-9D41-61FE74B8E2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1166" y="1742653"/>
            <a:ext cx="6518800" cy="36668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7DB20-9C3B-4DAE-86E2-CC189F1E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När människan kom in i bilden</a:t>
            </a:r>
          </a:p>
        </p:txBody>
      </p:sp>
    </p:spTree>
    <p:extLst>
      <p:ext uri="{BB962C8B-B14F-4D97-AF65-F5344CB8AC3E}">
        <p14:creationId xmlns:p14="http://schemas.microsoft.com/office/powerpoint/2010/main" val="36415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B6609-612B-4FFF-9C63-E44A6F6A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5" t="11783" r="15041" b="5990"/>
          <a:stretch/>
        </p:blipFill>
        <p:spPr>
          <a:xfrm>
            <a:off x="170144" y="1656929"/>
            <a:ext cx="7959419" cy="44771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9D53E-8DD0-4E5E-AD28-55398206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Släktskap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primater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2B423-DEED-465D-A06B-9E7515D3AD01}"/>
              </a:ext>
            </a:extLst>
          </p:cNvPr>
          <p:cNvSpPr txBox="1"/>
          <p:nvPr/>
        </p:nvSpPr>
        <p:spPr>
          <a:xfrm>
            <a:off x="8339423" y="3526072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Människans </a:t>
            </a:r>
            <a:r>
              <a:rPr lang="sv-SE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närmaste</a:t>
            </a: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 släkting</a:t>
            </a:r>
          </a:p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är schimpanser</a:t>
            </a:r>
          </a:p>
        </p:txBody>
      </p:sp>
    </p:spTree>
    <p:extLst>
      <p:ext uri="{BB962C8B-B14F-4D97-AF65-F5344CB8AC3E}">
        <p14:creationId xmlns:p14="http://schemas.microsoft.com/office/powerpoint/2010/main" val="125822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9B5E-0FA1-4A8A-9FC5-DAE7D0C7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Primater: Gemensamma egenskaper</a:t>
            </a:r>
          </a:p>
        </p:txBody>
      </p:sp>
      <p:pic>
        <p:nvPicPr>
          <p:cNvPr id="7170" name="Picture 2" descr="Bildresultat för lemur">
            <a:extLst>
              <a:ext uri="{FF2B5EF4-FFF2-40B4-BE49-F238E27FC236}">
                <a16:creationId xmlns:a16="http://schemas.microsoft.com/office/drawing/2014/main" id="{9C73BF11-0FD6-42E1-A78C-E4DBD501A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1"/>
          <a:stretch/>
        </p:blipFill>
        <p:spPr bwMode="auto">
          <a:xfrm>
            <a:off x="476261" y="2686830"/>
            <a:ext cx="3765955" cy="28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dresultat för orangutan">
            <a:extLst>
              <a:ext uri="{FF2B5EF4-FFF2-40B4-BE49-F238E27FC236}">
                <a16:creationId xmlns:a16="http://schemas.microsoft.com/office/drawing/2014/main" id="{C8D9FFF5-915F-414C-A28E-5560BEE4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22" y="2686831"/>
            <a:ext cx="5109637" cy="28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ldresultat för face">
            <a:extLst>
              <a:ext uri="{FF2B5EF4-FFF2-40B4-BE49-F238E27FC236}">
                <a16:creationId xmlns:a16="http://schemas.microsoft.com/office/drawing/2014/main" id="{2FFC5B73-514A-4CE8-9711-7D5B2D40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87" y="2686830"/>
            <a:ext cx="1916113" cy="28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934FD-792B-43A0-B647-2A8AF88A85C8}"/>
              </a:ext>
            </a:extLst>
          </p:cNvPr>
          <p:cNvSpPr txBox="1"/>
          <p:nvPr/>
        </p:nvSpPr>
        <p:spPr>
          <a:xfrm>
            <a:off x="7135320" y="1274164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Ex. Framåtriktade ögon, kortare nos</a:t>
            </a:r>
          </a:p>
        </p:txBody>
      </p:sp>
    </p:spTree>
    <p:extLst>
      <p:ext uri="{BB962C8B-B14F-4D97-AF65-F5344CB8AC3E}">
        <p14:creationId xmlns:p14="http://schemas.microsoft.com/office/powerpoint/2010/main" val="19256485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147</Words>
  <Application>Microsoft Office PowerPoint</Application>
  <PresentationFormat>Widescreen</PresentationFormat>
  <Paragraphs>41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Abadi Extra Light</vt:lpstr>
      <vt:lpstr>Arial</vt:lpstr>
      <vt:lpstr>Gill Sans MT</vt:lpstr>
      <vt:lpstr>Wingdings 2</vt:lpstr>
      <vt:lpstr>Dividend</vt:lpstr>
      <vt:lpstr>Evolution och människan</vt:lpstr>
      <vt:lpstr>Repetition</vt:lpstr>
      <vt:lpstr>Repetition Darwins postulat</vt:lpstr>
      <vt:lpstr>Repetition Darwins postulat</vt:lpstr>
      <vt:lpstr>Repetition Evolutionära mekanismer/processer</vt:lpstr>
      <vt:lpstr>Repetition Evolutionära mekanismer/processer</vt:lpstr>
      <vt:lpstr>När människan kom in i bilden</vt:lpstr>
      <vt:lpstr>Släktskap primater</vt:lpstr>
      <vt:lpstr>Primater: Gemensamma egenskaper</vt:lpstr>
      <vt:lpstr>Upprätt gång</vt:lpstr>
      <vt:lpstr>Redskap</vt:lpstr>
      <vt:lpstr>Tummen</vt:lpstr>
      <vt:lpstr>Vem har högst fitness?</vt:lpstr>
      <vt:lpstr>Vem har högst fitness?</vt:lpstr>
      <vt:lpstr>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och människan</dc:title>
  <dc:creator>jessika jakobsson</dc:creator>
  <cp:lastModifiedBy>jessika jakobsson</cp:lastModifiedBy>
  <cp:revision>1</cp:revision>
  <dcterms:created xsi:type="dcterms:W3CDTF">2020-03-03T09:14:58Z</dcterms:created>
  <dcterms:modified xsi:type="dcterms:W3CDTF">2020-03-03T09:16:29Z</dcterms:modified>
</cp:coreProperties>
</file>