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5" r:id="rId3"/>
    <p:sldId id="266" r:id="rId4"/>
    <p:sldId id="268" r:id="rId5"/>
    <p:sldId id="269" r:id="rId6"/>
    <p:sldId id="275" r:id="rId7"/>
    <p:sldId id="270" r:id="rId8"/>
    <p:sldId id="271" r:id="rId9"/>
    <p:sldId id="274" r:id="rId10"/>
    <p:sldId id="272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1" autoAdjust="0"/>
    <p:restoredTop sz="94660"/>
  </p:normalViewPr>
  <p:slideViewPr>
    <p:cSldViewPr snapToGrid="0">
      <p:cViewPr varScale="1">
        <p:scale>
          <a:sx n="64" d="100"/>
          <a:sy n="64" d="100"/>
        </p:scale>
        <p:origin x="77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E585AAA8-3014-4456-B127-B918E428A8DE}" type="datetimeFigureOut">
              <a:rPr lang="sv-SE" smtClean="0"/>
              <a:t>2020-02-27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E15D100-C1B7-4E0F-8588-643FB28DE56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72186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5AAA8-3014-4456-B127-B918E428A8DE}" type="datetimeFigureOut">
              <a:rPr lang="sv-SE" smtClean="0"/>
              <a:t>2020-02-27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5D100-C1B7-4E0F-8588-643FB28DE56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29381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E585AAA8-3014-4456-B127-B918E428A8DE}" type="datetimeFigureOut">
              <a:rPr lang="sv-SE" smtClean="0"/>
              <a:t>2020-02-27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E15D100-C1B7-4E0F-8588-643FB28DE56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88850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5AAA8-3014-4456-B127-B918E428A8DE}" type="datetimeFigureOut">
              <a:rPr lang="sv-SE" smtClean="0"/>
              <a:t>2020-02-27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8E15D100-C1B7-4E0F-8588-643FB28DE56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13454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E585AAA8-3014-4456-B127-B918E428A8DE}" type="datetimeFigureOut">
              <a:rPr lang="sv-SE" smtClean="0"/>
              <a:t>2020-02-27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E15D100-C1B7-4E0F-8588-643FB28DE56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84157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5AAA8-3014-4456-B127-B918E428A8DE}" type="datetimeFigureOut">
              <a:rPr lang="sv-SE" smtClean="0"/>
              <a:t>2020-02-27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5D100-C1B7-4E0F-8588-643FB28DE56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43971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5AAA8-3014-4456-B127-B918E428A8DE}" type="datetimeFigureOut">
              <a:rPr lang="sv-SE" smtClean="0"/>
              <a:t>2020-02-27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5D100-C1B7-4E0F-8588-643FB28DE56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98809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5AAA8-3014-4456-B127-B918E428A8DE}" type="datetimeFigureOut">
              <a:rPr lang="sv-SE" smtClean="0"/>
              <a:t>2020-02-27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5D100-C1B7-4E0F-8588-643FB28DE56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22769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5AAA8-3014-4456-B127-B918E428A8DE}" type="datetimeFigureOut">
              <a:rPr lang="sv-SE" smtClean="0"/>
              <a:t>2020-02-27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5D100-C1B7-4E0F-8588-643FB28DE56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80084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E585AAA8-3014-4456-B127-B918E428A8DE}" type="datetimeFigureOut">
              <a:rPr lang="sv-SE" smtClean="0"/>
              <a:t>2020-02-27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E15D100-C1B7-4E0F-8588-643FB28DE56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66210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5AAA8-3014-4456-B127-B918E428A8DE}" type="datetimeFigureOut">
              <a:rPr lang="sv-SE" smtClean="0"/>
              <a:t>2020-02-27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5D100-C1B7-4E0F-8588-643FB28DE56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56150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E585AAA8-3014-4456-B127-B918E428A8DE}" type="datetimeFigureOut">
              <a:rPr lang="sv-SE" smtClean="0"/>
              <a:t>2020-02-27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8E15D100-C1B7-4E0F-8588-643FB28DE564}" type="slidenum">
              <a:rPr lang="sv-SE" smtClean="0"/>
              <a:t>‹#›</a:t>
            </a:fld>
            <a:endParaRPr lang="sv-SE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32465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cLnbiTkj1TQ?start=121&amp;feature=oembed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8905C-EB78-4E46-9459-B69582C7B0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Evolution &amp; arter</a:t>
            </a:r>
          </a:p>
        </p:txBody>
      </p:sp>
    </p:spTree>
    <p:extLst>
      <p:ext uri="{BB962C8B-B14F-4D97-AF65-F5344CB8AC3E}">
        <p14:creationId xmlns:p14="http://schemas.microsoft.com/office/powerpoint/2010/main" val="14992612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66D08039-6C4E-4870-9E3D-6218263DE9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FB31D2E-CBC8-4C4A-917F-DCB48EAEB0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CCF4F09-0D96-42BE-AE16-84AB4E0B56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1AF87EE-372A-438E-B086-63D494ECA2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2C223252-3E40-4AD7-91C2-2208720D40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FCAD7B7-D274-4450-8591-C6070F9FD7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52873" y="734134"/>
            <a:ext cx="7498616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0FDF42-4611-400A-8D38-7CEEDF793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9243" y="1419225"/>
            <a:ext cx="6798608" cy="208586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Altruism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57216857-EAA2-47C5-AFF5-49EFFF278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534" y="453643"/>
            <a:ext cx="11298933" cy="98554"/>
            <a:chOff x="446534" y="453643"/>
            <a:chExt cx="11298933" cy="98554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DFBB36DE-F0FD-49EB-A615-6334E80679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3D206D3A-E64D-4F2F-B218-8A73A6A8B2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92FCD9ED-3611-4312-996D-9324EB980F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16" name="Content Placeholder 3" descr="An animal looking at the camera&#10;&#10;Description automatically generated">
            <a:extLst>
              <a:ext uri="{FF2B5EF4-FFF2-40B4-BE49-F238E27FC236}">
                <a16:creationId xmlns:a16="http://schemas.microsoft.com/office/drawing/2014/main" id="{BA46DAFC-BF4D-46CA-930B-1CBD7E86AE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105" r="-2" b="-2"/>
          <a:stretch/>
        </p:blipFill>
        <p:spPr>
          <a:xfrm>
            <a:off x="478172" y="723899"/>
            <a:ext cx="3671681" cy="56769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A65C613-66C8-4772-B6B7-25161FA4AB3C}"/>
              </a:ext>
            </a:extLst>
          </p:cNvPr>
          <p:cNvSpPr txBox="1"/>
          <p:nvPr/>
        </p:nvSpPr>
        <p:spPr>
          <a:xfrm>
            <a:off x="4579243" y="3425359"/>
            <a:ext cx="4016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chemeClr val="bg1"/>
                </a:solidFill>
                <a:latin typeface="Abadi Extra Light" panose="020B0204020104020204" pitchFamily="34" charset="0"/>
              </a:rPr>
              <a:t>Att offra sig för någon annans överlevnad</a:t>
            </a:r>
          </a:p>
        </p:txBody>
      </p:sp>
    </p:spTree>
    <p:extLst>
      <p:ext uri="{BB962C8B-B14F-4D97-AF65-F5344CB8AC3E}">
        <p14:creationId xmlns:p14="http://schemas.microsoft.com/office/powerpoint/2010/main" val="2518912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D58F7CE-BE5C-4A5F-8774-1394E73540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21DC772-4806-4243-98CE-AE752720BC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260B780-B270-4D48-8D26-52BD6BA477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3E18A17-855E-42BA-BEF7-612E82C713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Picture 2" descr="Bildresultat för mulåsna">
            <a:extLst>
              <a:ext uri="{FF2B5EF4-FFF2-40B4-BE49-F238E27FC236}">
                <a16:creationId xmlns:a16="http://schemas.microsoft.com/office/drawing/2014/main" id="{AB5094B1-45E4-4119-A686-D809281E56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96" r="30336" b="-1"/>
          <a:stretch/>
        </p:blipFill>
        <p:spPr bwMode="auto">
          <a:xfrm>
            <a:off x="1" y="10"/>
            <a:ext cx="4637078" cy="6857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Bildresultat för liger">
            <a:extLst>
              <a:ext uri="{FF2B5EF4-FFF2-40B4-BE49-F238E27FC236}">
                <a16:creationId xmlns:a16="http://schemas.microsoft.com/office/drawing/2014/main" id="{1DCDC773-FAAA-4549-B999-FC49B3C069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84" b="8840"/>
          <a:stretch/>
        </p:blipFill>
        <p:spPr bwMode="auto">
          <a:xfrm>
            <a:off x="4628829" y="10"/>
            <a:ext cx="7563171" cy="4266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9EB5328-F968-4679-A7DC-56B11A24E6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498" y="4267831"/>
            <a:ext cx="7552502" cy="2590169"/>
          </a:xfrm>
          <a:prstGeom prst="rect">
            <a:avLst/>
          </a:prstGeom>
          <a:solidFill>
            <a:schemeClr val="accent1"/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2A006C-FC10-488D-96F2-6FA0BAF26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9842" y="4571122"/>
            <a:ext cx="6591957" cy="103790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dirty="0"/>
              <a:t>Art?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14E3B7A-C662-411B-964C-E319D664D4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498" y="4220158"/>
            <a:ext cx="7554921" cy="914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06B5BAC-AC81-4536-823C-1585C47BA9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1359" y="-460"/>
            <a:ext cx="9144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B78ABC0-7744-476D-ADC2-64594DEE0D48}"/>
              </a:ext>
            </a:extLst>
          </p:cNvPr>
          <p:cNvSpPr txBox="1"/>
          <p:nvPr/>
        </p:nvSpPr>
        <p:spPr>
          <a:xfrm>
            <a:off x="5078584" y="5499221"/>
            <a:ext cx="1586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chemeClr val="bg1"/>
                </a:solidFill>
                <a:latin typeface="Abadi Extra Light" panose="020B0204020104020204" pitchFamily="34" charset="0"/>
              </a:rPr>
              <a:t>Mulåsna &amp; </a:t>
            </a:r>
            <a:r>
              <a:rPr lang="sv-SE" dirty="0" err="1">
                <a:solidFill>
                  <a:schemeClr val="bg1"/>
                </a:solidFill>
                <a:latin typeface="Abadi Extra Light" panose="020B0204020104020204" pitchFamily="34" charset="0"/>
              </a:rPr>
              <a:t>liger</a:t>
            </a:r>
            <a:endParaRPr lang="sv-SE" dirty="0">
              <a:solidFill>
                <a:schemeClr val="bg1"/>
              </a:solidFill>
              <a:latin typeface="Abadi Extra Light" panose="020B02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72408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Rectangle 202">
            <a:extLst>
              <a:ext uri="{FF2B5EF4-FFF2-40B4-BE49-F238E27FC236}">
                <a16:creationId xmlns:a16="http://schemas.microsoft.com/office/drawing/2014/main" id="{5D58F7CE-BE5C-4A5F-8774-1394E73540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5" name="Rectangle 204">
            <a:extLst>
              <a:ext uri="{FF2B5EF4-FFF2-40B4-BE49-F238E27FC236}">
                <a16:creationId xmlns:a16="http://schemas.microsoft.com/office/drawing/2014/main" id="{A21DC772-4806-4243-98CE-AE752720BC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7" name="Rectangle 206">
            <a:extLst>
              <a:ext uri="{FF2B5EF4-FFF2-40B4-BE49-F238E27FC236}">
                <a16:creationId xmlns:a16="http://schemas.microsoft.com/office/drawing/2014/main" id="{9260B780-B270-4D48-8D26-52BD6BA477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9" name="Rectangle 208">
            <a:extLst>
              <a:ext uri="{FF2B5EF4-FFF2-40B4-BE49-F238E27FC236}">
                <a16:creationId xmlns:a16="http://schemas.microsoft.com/office/drawing/2014/main" id="{A3E18A17-855E-42BA-BEF7-612E82C713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8198" name="Picture 6" descr="Bildresultat för chihuahua">
            <a:extLst>
              <a:ext uri="{FF2B5EF4-FFF2-40B4-BE49-F238E27FC236}">
                <a16:creationId xmlns:a16="http://schemas.microsoft.com/office/drawing/2014/main" id="{6EF4211A-5405-4B2B-95CB-59A915539E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37" r="28327" b="1"/>
          <a:stretch/>
        </p:blipFill>
        <p:spPr bwMode="auto">
          <a:xfrm>
            <a:off x="1" y="10"/>
            <a:ext cx="4637078" cy="6857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Bildresultat för great dane">
            <a:extLst>
              <a:ext uri="{FF2B5EF4-FFF2-40B4-BE49-F238E27FC236}">
                <a16:creationId xmlns:a16="http://schemas.microsoft.com/office/drawing/2014/main" id="{D7F75FFC-A53E-488D-A735-E5369CA5B2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83" b="-2"/>
          <a:stretch/>
        </p:blipFill>
        <p:spPr bwMode="auto">
          <a:xfrm>
            <a:off x="4628829" y="10"/>
            <a:ext cx="7563171" cy="4266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1" name="Rectangle 210">
            <a:extLst>
              <a:ext uri="{FF2B5EF4-FFF2-40B4-BE49-F238E27FC236}">
                <a16:creationId xmlns:a16="http://schemas.microsoft.com/office/drawing/2014/main" id="{39EB5328-F968-4679-A7DC-56B11A24E6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498" y="4267831"/>
            <a:ext cx="7552502" cy="2590169"/>
          </a:xfrm>
          <a:prstGeom prst="rect">
            <a:avLst/>
          </a:prstGeom>
          <a:solidFill>
            <a:schemeClr val="accent1"/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7177F0-BCDF-4D05-BD11-5E96B637B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9842" y="4571122"/>
            <a:ext cx="6591957" cy="103790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/>
              <a:t>Art?</a:t>
            </a:r>
          </a:p>
        </p:txBody>
      </p:sp>
      <p:sp>
        <p:nvSpPr>
          <p:cNvPr id="213" name="Rectangle 212">
            <a:extLst>
              <a:ext uri="{FF2B5EF4-FFF2-40B4-BE49-F238E27FC236}">
                <a16:creationId xmlns:a16="http://schemas.microsoft.com/office/drawing/2014/main" id="{114E3B7A-C662-411B-964C-E319D664D4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498" y="4220158"/>
            <a:ext cx="7554921" cy="914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D06B5BAC-AC81-4536-823C-1585C47BA9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1359" y="-460"/>
            <a:ext cx="9144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E73EAD-C3B2-495F-A2EE-F65259CF8116}"/>
              </a:ext>
            </a:extLst>
          </p:cNvPr>
          <p:cNvSpPr txBox="1"/>
          <p:nvPr/>
        </p:nvSpPr>
        <p:spPr>
          <a:xfrm>
            <a:off x="5179200" y="5499221"/>
            <a:ext cx="2390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chemeClr val="bg1"/>
                </a:solidFill>
                <a:latin typeface="Abadi Extra Light" panose="020B0204020104020204" pitchFamily="34" charset="0"/>
              </a:rPr>
              <a:t>Chihuahua &amp; </a:t>
            </a:r>
            <a:r>
              <a:rPr lang="sv-SE" dirty="0" err="1">
                <a:solidFill>
                  <a:schemeClr val="bg1"/>
                </a:solidFill>
                <a:latin typeface="Abadi Extra Light" panose="020B0204020104020204" pitchFamily="34" charset="0"/>
              </a:rPr>
              <a:t>Great</a:t>
            </a:r>
            <a:r>
              <a:rPr lang="sv-SE" dirty="0">
                <a:solidFill>
                  <a:schemeClr val="bg1"/>
                </a:solidFill>
                <a:latin typeface="Abadi Extra Light" panose="020B0204020104020204" pitchFamily="34" charset="0"/>
              </a:rPr>
              <a:t> </a:t>
            </a:r>
            <a:r>
              <a:rPr lang="sv-SE" dirty="0" err="1">
                <a:solidFill>
                  <a:schemeClr val="bg1"/>
                </a:solidFill>
                <a:latin typeface="Abadi Extra Light" panose="020B0204020104020204" pitchFamily="34" charset="0"/>
              </a:rPr>
              <a:t>dane</a:t>
            </a:r>
            <a:endParaRPr lang="sv-SE" dirty="0">
              <a:solidFill>
                <a:schemeClr val="bg1"/>
              </a:solidFill>
              <a:latin typeface="Abadi Extra Light" panose="020B02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6349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5D58F7CE-BE5C-4A5F-8774-1394E73540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A21DC772-4806-4243-98CE-AE752720BC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9260B780-B270-4D48-8D26-52BD6BA477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A3E18A17-855E-42BA-BEF7-612E82C713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81" name="Rectangle 80">
            <a:extLst>
              <a:ext uri="{FF2B5EF4-FFF2-40B4-BE49-F238E27FC236}">
                <a16:creationId xmlns:a16="http://schemas.microsoft.com/office/drawing/2014/main" id="{68502631-6239-4BCA-9E1B-4976662519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6" descr="Bildresultat för hundlkäx">
            <a:extLst>
              <a:ext uri="{FF2B5EF4-FFF2-40B4-BE49-F238E27FC236}">
                <a16:creationId xmlns:a16="http://schemas.microsoft.com/office/drawing/2014/main" id="{DD9A4F05-C66F-4AEC-BF48-A2DE19DC21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66" r="13580" b="2"/>
          <a:stretch/>
        </p:blipFill>
        <p:spPr bwMode="auto">
          <a:xfrm>
            <a:off x="446533" y="641102"/>
            <a:ext cx="3703322" cy="3465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3" name="Group 82">
            <a:extLst>
              <a:ext uri="{FF2B5EF4-FFF2-40B4-BE49-F238E27FC236}">
                <a16:creationId xmlns:a16="http://schemas.microsoft.com/office/drawing/2014/main" id="{613D9921-EB86-4342-AAF8-7422794CC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533" y="453643"/>
            <a:ext cx="11298934" cy="5936922"/>
            <a:chOff x="446533" y="453643"/>
            <a:chExt cx="11298934" cy="5936922"/>
          </a:xfrm>
        </p:grpSpPr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9F7A6BCF-34A2-4533-9918-B06F0A3828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3" y="4199467"/>
              <a:ext cx="11296733" cy="21910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A1C411FC-5952-4CB5-A5D2-6E7644A5DF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932AF748-428C-4979-ACED-EF3BD22592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0C086233-FD59-4DB6-9459-FAD488A45E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870ED30-9A90-49A0-B8AC-DD16D393C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1" y="4334837"/>
            <a:ext cx="10993549" cy="114087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/>
              <a:t>Art?</a:t>
            </a:r>
          </a:p>
        </p:txBody>
      </p:sp>
      <p:pic>
        <p:nvPicPr>
          <p:cNvPr id="11268" name="Picture 4" descr="sprängört, Cicuta virosa, Botaniska trädgården. Foto Lotta Saetre, Uppsala universitet.">
            <a:extLst>
              <a:ext uri="{FF2B5EF4-FFF2-40B4-BE49-F238E27FC236}">
                <a16:creationId xmlns:a16="http://schemas.microsoft.com/office/drawing/2014/main" id="{E23DC293-0BF4-4EC0-B13D-EE91B35DF6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79" r="-1" b="19179"/>
          <a:stretch/>
        </p:blipFill>
        <p:spPr bwMode="auto">
          <a:xfrm>
            <a:off x="4241830" y="641102"/>
            <a:ext cx="7496845" cy="3465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8CB89C1-4A13-4840-AA3E-A6BA1CF81652}"/>
              </a:ext>
            </a:extLst>
          </p:cNvPr>
          <p:cNvSpPr txBox="1"/>
          <p:nvPr/>
        </p:nvSpPr>
        <p:spPr>
          <a:xfrm flipH="1">
            <a:off x="617260" y="5340096"/>
            <a:ext cx="2711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bg1"/>
                </a:solidFill>
                <a:latin typeface="Abadi Extra Light" panose="020B0204020104020204" pitchFamily="34" charset="0"/>
              </a:rPr>
              <a:t>Hundkäx &amp; sprängört</a:t>
            </a:r>
          </a:p>
        </p:txBody>
      </p:sp>
    </p:spTree>
    <p:extLst>
      <p:ext uri="{BB962C8B-B14F-4D97-AF65-F5344CB8AC3E}">
        <p14:creationId xmlns:p14="http://schemas.microsoft.com/office/powerpoint/2010/main" val="2890547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76">
            <a:extLst>
              <a:ext uri="{FF2B5EF4-FFF2-40B4-BE49-F238E27FC236}">
                <a16:creationId xmlns:a16="http://schemas.microsoft.com/office/drawing/2014/main" id="{5D58F7CE-BE5C-4A5F-8774-1394E73540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A21DC772-4806-4243-98CE-AE752720BC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9260B780-B270-4D48-8D26-52BD6BA477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A3E18A17-855E-42BA-BEF7-612E82C713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85" name="Rectangle 84">
            <a:extLst>
              <a:ext uri="{FF2B5EF4-FFF2-40B4-BE49-F238E27FC236}">
                <a16:creationId xmlns:a16="http://schemas.microsoft.com/office/drawing/2014/main" id="{68502631-6239-4BCA-9E1B-4976662519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6" name="Picture 8" descr="Bildresultat för husky">
            <a:extLst>
              <a:ext uri="{FF2B5EF4-FFF2-40B4-BE49-F238E27FC236}">
                <a16:creationId xmlns:a16="http://schemas.microsoft.com/office/drawing/2014/main" id="{BE396C1E-3812-4654-A65A-BA86CA350D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8" r="8961" b="-2"/>
          <a:stretch/>
        </p:blipFill>
        <p:spPr bwMode="auto">
          <a:xfrm>
            <a:off x="446533" y="641102"/>
            <a:ext cx="3703322" cy="3465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7" name="Group 86">
            <a:extLst>
              <a:ext uri="{FF2B5EF4-FFF2-40B4-BE49-F238E27FC236}">
                <a16:creationId xmlns:a16="http://schemas.microsoft.com/office/drawing/2014/main" id="{613D9921-EB86-4342-AAF8-7422794CC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533" y="453643"/>
            <a:ext cx="11298934" cy="5936922"/>
            <a:chOff x="446533" y="453643"/>
            <a:chExt cx="11298934" cy="5936922"/>
          </a:xfrm>
        </p:grpSpPr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9F7A6BCF-34A2-4533-9918-B06F0A3828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3" y="4199467"/>
              <a:ext cx="11296733" cy="21910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A1C411FC-5952-4CB5-A5D2-6E7644A5DF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932AF748-428C-4979-ACED-EF3BD22592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0C086233-FD59-4DB6-9459-FAD488A45E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806C7BA-0F07-4E5B-8A10-72C1EA8C7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1" y="4334837"/>
            <a:ext cx="10993549" cy="114087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/>
              <a:t>Art?</a:t>
            </a:r>
          </a:p>
        </p:txBody>
      </p:sp>
      <p:pic>
        <p:nvPicPr>
          <p:cNvPr id="12294" name="Picture 6" descr="Bildresultat för gråvarg">
            <a:extLst>
              <a:ext uri="{FF2B5EF4-FFF2-40B4-BE49-F238E27FC236}">
                <a16:creationId xmlns:a16="http://schemas.microsoft.com/office/drawing/2014/main" id="{C3B3EC64-BEC7-452D-9068-9D9421AC24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3" r="-1" b="16093"/>
          <a:stretch/>
        </p:blipFill>
        <p:spPr bwMode="auto">
          <a:xfrm>
            <a:off x="4241830" y="641102"/>
            <a:ext cx="7496845" cy="3465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E699C15-A202-478F-8D8D-1E5E955C3290}"/>
              </a:ext>
            </a:extLst>
          </p:cNvPr>
          <p:cNvSpPr txBox="1"/>
          <p:nvPr/>
        </p:nvSpPr>
        <p:spPr>
          <a:xfrm>
            <a:off x="617260" y="5379140"/>
            <a:ext cx="1560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chemeClr val="bg1"/>
                </a:solidFill>
                <a:latin typeface="Abadi Extra Light" panose="020B0204020104020204" pitchFamily="34" charset="0"/>
              </a:rPr>
              <a:t>Hund och varg</a:t>
            </a:r>
          </a:p>
        </p:txBody>
      </p:sp>
    </p:spTree>
    <p:extLst>
      <p:ext uri="{BB962C8B-B14F-4D97-AF65-F5344CB8AC3E}">
        <p14:creationId xmlns:p14="http://schemas.microsoft.com/office/powerpoint/2010/main" val="29188006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ectangle 81">
            <a:extLst>
              <a:ext uri="{FF2B5EF4-FFF2-40B4-BE49-F238E27FC236}">
                <a16:creationId xmlns:a16="http://schemas.microsoft.com/office/drawing/2014/main" id="{BC206E39-C6D4-47DA-9B1C-3B7084343D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28F3A82E-4CA9-41F5-866B-00BB33FAA1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8EB09163-88B7-4155-8D80-048F00767B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8FAE58C6-6E29-4A6B-A0D2-FFD48A5D7C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90" name="Rectangle 89">
            <a:extLst>
              <a:ext uri="{FF2B5EF4-FFF2-40B4-BE49-F238E27FC236}">
                <a16:creationId xmlns:a16="http://schemas.microsoft.com/office/drawing/2014/main" id="{AE1578EE-AC37-4C94-98C6-4B322C670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8175"/>
            <a:ext cx="12191999" cy="621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22" name="Picture 6" descr="Bildresultat för sexuell fortplantning">
            <a:extLst>
              <a:ext uri="{FF2B5EF4-FFF2-40B4-BE49-F238E27FC236}">
                <a16:creationId xmlns:a16="http://schemas.microsoft.com/office/drawing/2014/main" id="{4C957AA1-2E31-499F-AFE1-30158AEB5D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24" r="51267" b="-1"/>
          <a:stretch/>
        </p:blipFill>
        <p:spPr bwMode="auto">
          <a:xfrm>
            <a:off x="446534" y="638175"/>
            <a:ext cx="3702877" cy="5752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Bildresultat för ödlor">
            <a:extLst>
              <a:ext uri="{FF2B5EF4-FFF2-40B4-BE49-F238E27FC236}">
                <a16:creationId xmlns:a16="http://schemas.microsoft.com/office/drawing/2014/main" id="{6313D274-CB5A-4858-870D-8350BA45F0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3458"/>
          <a:stretch/>
        </p:blipFill>
        <p:spPr bwMode="auto">
          <a:xfrm>
            <a:off x="4241386" y="638176"/>
            <a:ext cx="3702877" cy="2743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" name="Rectangle 91">
            <a:extLst>
              <a:ext uri="{FF2B5EF4-FFF2-40B4-BE49-F238E27FC236}">
                <a16:creationId xmlns:a16="http://schemas.microsoft.com/office/drawing/2014/main" id="{0055CAD6-F214-46F5-8689-93CBDA7175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36240" y="638175"/>
            <a:ext cx="3709227" cy="575239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ADBFB5-7025-49E0-A9ED-0AAC51277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6274" y="1656292"/>
            <a:ext cx="3150659" cy="2085869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>
                <a:solidFill>
                  <a:srgbClr val="FFFFFF"/>
                </a:solidFill>
              </a:rPr>
              <a:t>Sexuell och asexuell fortplantning</a:t>
            </a:r>
          </a:p>
        </p:txBody>
      </p:sp>
      <p:pic>
        <p:nvPicPr>
          <p:cNvPr id="9220" name="Picture 4" descr="Bildresultat för plattmaskar">
            <a:extLst>
              <a:ext uri="{FF2B5EF4-FFF2-40B4-BE49-F238E27FC236}">
                <a16:creationId xmlns:a16="http://schemas.microsoft.com/office/drawing/2014/main" id="{E44F4264-F978-418E-A17B-5B1D36D1F6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9" r="3177"/>
          <a:stretch/>
        </p:blipFill>
        <p:spPr bwMode="auto">
          <a:xfrm>
            <a:off x="4241385" y="3476212"/>
            <a:ext cx="3687305" cy="291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64645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499F183-99EE-4B1F-BA64-21A07922AE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783A767-5AFC-40D0-A72C-09036EA17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1262CAC-6BC8-43F9-9113-770A2772F6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AA2CCB6-DFD2-41CD-96FE-0140B7935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6A225C9B-755F-4F91-9681-5E07AFAA71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8175"/>
            <a:ext cx="12191999" cy="621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nline Media 4" title="Body-popping sage grouse - Nature's Greatest Dancers: Episode 1 Preview - BBC One">
            <a:hlinkClick r:id="" action="ppaction://media"/>
            <a:extLst>
              <a:ext uri="{FF2B5EF4-FFF2-40B4-BE49-F238E27FC236}">
                <a16:creationId xmlns:a16="http://schemas.microsoft.com/office/drawing/2014/main" id="{9E1CD1F0-0EF2-498B-9FFF-2960EDD70FD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31166" y="1742653"/>
            <a:ext cx="6518800" cy="3666825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932CD2CD-6CF3-4EE9-A24A-A41D45DCF9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723899"/>
            <a:ext cx="3703320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C098F6-F61A-4D9A-8C00-7FC72E0BD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2147" y="1419226"/>
            <a:ext cx="3703319" cy="208586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dirty="0" err="1">
                <a:solidFill>
                  <a:srgbClr val="FFFFFF"/>
                </a:solidFill>
              </a:rPr>
              <a:t>Parningsdans</a:t>
            </a:r>
            <a:br>
              <a:rPr lang="en-US" sz="3600" dirty="0">
                <a:solidFill>
                  <a:srgbClr val="FFFFFF"/>
                </a:solidFill>
              </a:rPr>
            </a:b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59F01D-3178-47C4-B5B2-0653F68596C5}"/>
              </a:ext>
            </a:extLst>
          </p:cNvPr>
          <p:cNvSpPr txBox="1"/>
          <p:nvPr/>
        </p:nvSpPr>
        <p:spPr>
          <a:xfrm>
            <a:off x="8041565" y="2838257"/>
            <a:ext cx="3081576" cy="173365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</a:pPr>
            <a:r>
              <a:rPr lang="en-US" sz="1600" cap="all" dirty="0" err="1">
                <a:solidFill>
                  <a:schemeClr val="bg2"/>
                </a:solidFill>
              </a:rPr>
              <a:t>Strålstjärtshöna</a:t>
            </a:r>
            <a:endParaRPr lang="en-US" sz="1600" cap="all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992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5D58F7CE-BE5C-4A5F-8774-1394E73540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A21DC772-4806-4243-98CE-AE752720BC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9260B780-B270-4D48-8D26-52BD6BA477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A3E18A17-855E-42BA-BEF7-612E82C713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79" name="Rectangle 78">
            <a:extLst>
              <a:ext uri="{FF2B5EF4-FFF2-40B4-BE49-F238E27FC236}">
                <a16:creationId xmlns:a16="http://schemas.microsoft.com/office/drawing/2014/main" id="{4EC06EE3-0B08-4CB1-89F9-BD5B75674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4" descr="Bildresultat för galapagos islands location map">
            <a:extLst>
              <a:ext uri="{FF2B5EF4-FFF2-40B4-BE49-F238E27FC236}">
                <a16:creationId xmlns:a16="http://schemas.microsoft.com/office/drawing/2014/main" id="{F0EE70E7-4818-4411-97C2-DD671D91DA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74" r="-2" b="20440"/>
          <a:stretch/>
        </p:blipFill>
        <p:spPr bwMode="auto">
          <a:xfrm>
            <a:off x="446532" y="641102"/>
            <a:ext cx="7497731" cy="3465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1" name="Group 80">
            <a:extLst>
              <a:ext uri="{FF2B5EF4-FFF2-40B4-BE49-F238E27FC236}">
                <a16:creationId xmlns:a16="http://schemas.microsoft.com/office/drawing/2014/main" id="{59D19142-8C16-4A2E-A795-6D0058E36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533" y="453643"/>
            <a:ext cx="11298934" cy="5936922"/>
            <a:chOff x="446533" y="453643"/>
            <a:chExt cx="11298934" cy="5936922"/>
          </a:xfrm>
        </p:grpSpPr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AC550CF1-E0D7-4A8B-9962-532CC2832B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3" y="4199467"/>
              <a:ext cx="11296733" cy="21910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2F721212-C67E-4328-A17B-2D2AE1D060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6D28DEBD-C2B9-45C3-9ABB-BC1985573C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6312E3B9-A132-4F76-8B98-5F9BB7519E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48A37A3-68EB-4034-BEF2-889250A75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1" y="4334837"/>
            <a:ext cx="10993549" cy="114087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/>
              <a:t>Nisch</a:t>
            </a:r>
          </a:p>
        </p:txBody>
      </p:sp>
      <p:pic>
        <p:nvPicPr>
          <p:cNvPr id="13314" name="Picture 2" descr="Bildresultat för darwins finkar">
            <a:extLst>
              <a:ext uri="{FF2B5EF4-FFF2-40B4-BE49-F238E27FC236}">
                <a16:creationId xmlns:a16="http://schemas.microsoft.com/office/drawing/2014/main" id="{3BE8FF90-AA4F-4C06-8F7D-13B74FD5E2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5" r="23557" b="3"/>
          <a:stretch/>
        </p:blipFill>
        <p:spPr bwMode="auto">
          <a:xfrm>
            <a:off x="8036240" y="641102"/>
            <a:ext cx="3702435" cy="3465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4A192E9-F2BD-49DD-B5FE-B9A223D78903}"/>
              </a:ext>
            </a:extLst>
          </p:cNvPr>
          <p:cNvSpPr txBox="1"/>
          <p:nvPr/>
        </p:nvSpPr>
        <p:spPr>
          <a:xfrm>
            <a:off x="617260" y="5340096"/>
            <a:ext cx="2079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chemeClr val="bg1"/>
                </a:solidFill>
                <a:latin typeface="Abadi Extra Light" panose="020B0204020104020204" pitchFamily="34" charset="0"/>
              </a:rPr>
              <a:t>Att vara specialiserad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45A955-7A6C-4C54-A4EA-BA130410C196}"/>
              </a:ext>
            </a:extLst>
          </p:cNvPr>
          <p:cNvSpPr txBox="1"/>
          <p:nvPr/>
        </p:nvSpPr>
        <p:spPr>
          <a:xfrm>
            <a:off x="617259" y="5709428"/>
            <a:ext cx="1797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i="1" dirty="0">
                <a:solidFill>
                  <a:schemeClr val="bg1"/>
                </a:solidFill>
                <a:latin typeface="Abadi Extra Light" panose="020B0204020104020204" pitchFamily="34" charset="0"/>
              </a:rPr>
              <a:t>Ex. Darwins finkar</a:t>
            </a:r>
          </a:p>
        </p:txBody>
      </p:sp>
    </p:spTree>
    <p:extLst>
      <p:ext uri="{BB962C8B-B14F-4D97-AF65-F5344CB8AC3E}">
        <p14:creationId xmlns:p14="http://schemas.microsoft.com/office/powerpoint/2010/main" val="16598621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ctangle 138">
            <a:extLst>
              <a:ext uri="{FF2B5EF4-FFF2-40B4-BE49-F238E27FC236}">
                <a16:creationId xmlns:a16="http://schemas.microsoft.com/office/drawing/2014/main" id="{BC206E39-C6D4-47DA-9B1C-3B7084343D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28F3A82E-4CA9-41F5-866B-00BB33FAA1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8EB09163-88B7-4155-8D80-048F00767B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8FAE58C6-6E29-4A6B-A0D2-FFD48A5D7C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CB2C2501-B64D-4866-AF9F-64F65F7CC5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60"/>
            <a:ext cx="4772545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Bildresultat för arkéer">
            <a:extLst>
              <a:ext uri="{FF2B5EF4-FFF2-40B4-BE49-F238E27FC236}">
                <a16:creationId xmlns:a16="http://schemas.microsoft.com/office/drawing/2014/main" id="{6F890EED-B222-4FE4-BCEA-45F125366C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6" r="305" b="-1"/>
          <a:stretch/>
        </p:blipFill>
        <p:spPr bwMode="auto">
          <a:xfrm>
            <a:off x="20" y="10"/>
            <a:ext cx="4544548" cy="4219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Bildresultat för vulkan">
            <a:extLst>
              <a:ext uri="{FF2B5EF4-FFF2-40B4-BE49-F238E27FC236}">
                <a16:creationId xmlns:a16="http://schemas.microsoft.com/office/drawing/2014/main" id="{9526F4F7-1E9D-4549-9FD0-71D8FA2AED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13" b="1377"/>
          <a:stretch/>
        </p:blipFill>
        <p:spPr bwMode="auto">
          <a:xfrm>
            <a:off x="4628829" y="10"/>
            <a:ext cx="7563171" cy="4266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Bildresultat för magsäck">
            <a:extLst>
              <a:ext uri="{FF2B5EF4-FFF2-40B4-BE49-F238E27FC236}">
                <a16:creationId xmlns:a16="http://schemas.microsoft.com/office/drawing/2014/main" id="{20E64175-BD79-4EAA-BACF-29314CD5F9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8" r="14971" b="-1"/>
          <a:stretch/>
        </p:blipFill>
        <p:spPr bwMode="auto">
          <a:xfrm>
            <a:off x="20" y="4310260"/>
            <a:ext cx="4544548" cy="254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9" name="Rectangle 148">
            <a:extLst>
              <a:ext uri="{FF2B5EF4-FFF2-40B4-BE49-F238E27FC236}">
                <a16:creationId xmlns:a16="http://schemas.microsoft.com/office/drawing/2014/main" id="{B496DDB9-0BC9-40CD-B3AE-B57DC71D74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498" y="4267831"/>
            <a:ext cx="7552502" cy="2590169"/>
          </a:xfrm>
          <a:prstGeom prst="rect">
            <a:avLst/>
          </a:prstGeom>
          <a:solidFill>
            <a:schemeClr val="accent1"/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AD643C-5B38-424E-B521-E16B57AED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9842" y="4571122"/>
            <a:ext cx="6591957" cy="103790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300">
                <a:solidFill>
                  <a:srgbClr val="FFFFFF"/>
                </a:solidFill>
              </a:rPr>
              <a:t>Nischad till extrema miljöer</a:t>
            </a:r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03F4845B-54A6-46F4-B0A0-95B580A9F9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05326" y="4220158"/>
            <a:ext cx="7689094" cy="9010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165D30-0729-4AE9-95D4-EDE945D75D14}"/>
              </a:ext>
            </a:extLst>
          </p:cNvPr>
          <p:cNvSpPr txBox="1"/>
          <p:nvPr/>
        </p:nvSpPr>
        <p:spPr>
          <a:xfrm>
            <a:off x="5087422" y="5424363"/>
            <a:ext cx="21974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>
                <a:solidFill>
                  <a:schemeClr val="bg1"/>
                </a:solidFill>
                <a:latin typeface="Abadi Extra Light" panose="020B0204020104020204" pitchFamily="34" charset="0"/>
              </a:rPr>
              <a:t>Extremofiler</a:t>
            </a:r>
            <a:r>
              <a:rPr lang="sv-SE" dirty="0">
                <a:solidFill>
                  <a:schemeClr val="bg1"/>
                </a:solidFill>
                <a:latin typeface="Abadi Extra Light" panose="020B0204020104020204" pitchFamily="34" charset="0"/>
              </a:rPr>
              <a:t> ex. </a:t>
            </a:r>
            <a:r>
              <a:rPr lang="sv-SE" dirty="0" err="1">
                <a:solidFill>
                  <a:schemeClr val="bg1"/>
                </a:solidFill>
                <a:latin typeface="Abadi Extra Light" panose="020B0204020104020204" pitchFamily="34" charset="0"/>
              </a:rPr>
              <a:t>arkéer</a:t>
            </a:r>
            <a:endParaRPr lang="sv-SE" dirty="0">
              <a:solidFill>
                <a:schemeClr val="bg1"/>
              </a:solidFill>
              <a:latin typeface="Abadi Extra Light" panose="020B02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9119896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366658"/>
      </a:accent1>
      <a:accent2>
        <a:srgbClr val="8CB64A"/>
      </a:accent2>
      <a:accent3>
        <a:srgbClr val="88D5A9"/>
      </a:accent3>
      <a:accent4>
        <a:srgbClr val="969FA7"/>
      </a:accent4>
      <a:accent5>
        <a:srgbClr val="E8A844"/>
      </a:accent5>
      <a:accent6>
        <a:srgbClr val="A1561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4BEC0EAF-CF86-4D49-B83B-56CC62D3CFF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55</Words>
  <Application>Microsoft Office PowerPoint</Application>
  <PresentationFormat>Widescreen</PresentationFormat>
  <Paragraphs>19</Paragraphs>
  <Slides>10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Abadi Extra Light</vt:lpstr>
      <vt:lpstr>Gill Sans MT</vt:lpstr>
      <vt:lpstr>Wingdings 2</vt:lpstr>
      <vt:lpstr>Dividend</vt:lpstr>
      <vt:lpstr>Evolution &amp; arter</vt:lpstr>
      <vt:lpstr>Art?</vt:lpstr>
      <vt:lpstr>Art?</vt:lpstr>
      <vt:lpstr>Art?</vt:lpstr>
      <vt:lpstr>Art?</vt:lpstr>
      <vt:lpstr>Sexuell och asexuell fortplantning</vt:lpstr>
      <vt:lpstr>Parningsdans </vt:lpstr>
      <vt:lpstr>Nisch</vt:lpstr>
      <vt:lpstr>Nischad till extrema miljöer</vt:lpstr>
      <vt:lpstr>Altruism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Evolution &amp; arter</dc:title>
  <dc:creator>jessika jakobsson</dc:creator>
  <cp:lastModifiedBy>jessika jakobsson</cp:lastModifiedBy>
  <cp:revision>3</cp:revision>
  <dcterms:created xsi:type="dcterms:W3CDTF">2020-02-26T15:23:02Z</dcterms:created>
  <dcterms:modified xsi:type="dcterms:W3CDTF">2020-02-27T11:11:07Z</dcterms:modified>
</cp:coreProperties>
</file>