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6" r:id="rId9"/>
    <p:sldId id="265" r:id="rId10"/>
    <p:sldId id="267" r:id="rId11"/>
    <p:sldId id="26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7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12C44D-1F47-4AE2-B8E1-CF91EE09E05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4B2DEBC-AA66-4D7C-A757-712ACDD816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E1B9F93-16F5-4B05-B036-28B13C30607D}"/>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5" name="Platshållare för sidfot 4">
            <a:extLst>
              <a:ext uri="{FF2B5EF4-FFF2-40B4-BE49-F238E27FC236}">
                <a16:creationId xmlns:a16="http://schemas.microsoft.com/office/drawing/2014/main" id="{65FE3591-3CA8-4B62-8B96-19A0947F66A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EDB6A5-C814-4128-8791-C38480A96D10}"/>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428833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64009F-2B27-4E20-A5AF-A28F9759BFD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2C47052-5205-429B-87A8-FB884F020DD7}"/>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E683F0B-A0FA-4926-8301-D0B0FBF84FE1}"/>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5" name="Platshållare för sidfot 4">
            <a:extLst>
              <a:ext uri="{FF2B5EF4-FFF2-40B4-BE49-F238E27FC236}">
                <a16:creationId xmlns:a16="http://schemas.microsoft.com/office/drawing/2014/main" id="{641F50FD-1844-4819-A39B-3682C870BDF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AE9DFFD-EA6E-480E-8761-8CF8828946A8}"/>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281994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4681D7F-76EA-4082-BF15-C51B4EEE7EC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178D635-3457-4816-BFE7-CD08EF8BFFB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59EA011-62B9-4B6E-8933-E9F3390974A9}"/>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5" name="Platshållare för sidfot 4">
            <a:extLst>
              <a:ext uri="{FF2B5EF4-FFF2-40B4-BE49-F238E27FC236}">
                <a16:creationId xmlns:a16="http://schemas.microsoft.com/office/drawing/2014/main" id="{0E61C566-3F11-4EA1-A935-933DD97B6F4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3C2C1A0-BCC2-4B1B-9244-3D108A3955E9}"/>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40457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24CC78-C825-4B1F-90DE-9F6120E697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5C47B5C-E12C-4442-A740-6341196D6B61}"/>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CF6F135-73D9-4A60-9866-82D3183849C5}"/>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5" name="Platshållare för sidfot 4">
            <a:extLst>
              <a:ext uri="{FF2B5EF4-FFF2-40B4-BE49-F238E27FC236}">
                <a16:creationId xmlns:a16="http://schemas.microsoft.com/office/drawing/2014/main" id="{D2728B5A-0DD8-4685-B45E-BD0EFC05EEA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A7CD36-64EB-4C7B-91AE-018717455811}"/>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125103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FE55E6-D905-4747-94D7-4158304CF56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A2CCE6A-9845-43C2-9FCA-B8090EE63A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E247F1DF-DC00-47A5-A04B-24023B5775A6}"/>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5" name="Platshållare för sidfot 4">
            <a:extLst>
              <a:ext uri="{FF2B5EF4-FFF2-40B4-BE49-F238E27FC236}">
                <a16:creationId xmlns:a16="http://schemas.microsoft.com/office/drawing/2014/main" id="{FD265889-7776-4A8D-8576-10C91D4810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FE9D116-A8CE-4018-8AA9-3D8B9169F9AC}"/>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1167145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A62588-873B-4408-B228-A9AFEF7AFC6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04D6EA-D9DD-47CD-8622-81DA398D43FD}"/>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64B5DF9-E0DE-4FC2-A207-BCD9A0B4AFC4}"/>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9063A32-43CC-4011-BD67-AE620F47261A}"/>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6" name="Platshållare för sidfot 5">
            <a:extLst>
              <a:ext uri="{FF2B5EF4-FFF2-40B4-BE49-F238E27FC236}">
                <a16:creationId xmlns:a16="http://schemas.microsoft.com/office/drawing/2014/main" id="{0FE88B54-FCD3-4AEB-BA37-383D4275968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04C0D1B-88E9-407C-9CCD-FC97688F85CF}"/>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424655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F0386A-BE13-4E72-910A-449573F6448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0E9E80C-3D99-4C64-88F3-C2B6499339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010C7317-CF72-4328-8178-900298D9D3CD}"/>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D8FEADD-E7D7-45B8-837D-531CCE1DBF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F4B7DBD4-E2AA-45B0-A778-2398063CD942}"/>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E2FF5B8-25E0-4253-B81C-B79F861ED630}"/>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8" name="Platshållare för sidfot 7">
            <a:extLst>
              <a:ext uri="{FF2B5EF4-FFF2-40B4-BE49-F238E27FC236}">
                <a16:creationId xmlns:a16="http://schemas.microsoft.com/office/drawing/2014/main" id="{A11F1E8F-FE01-4FB7-9708-F212D3B5E9A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5CF4A5A-01C7-46C0-B827-657A2A214954}"/>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206963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FABEED-1B19-4E4C-A90F-65DC1B0AD19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5BB8DBC-763E-461A-80AF-E3B74AC93F6F}"/>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4" name="Platshållare för sidfot 3">
            <a:extLst>
              <a:ext uri="{FF2B5EF4-FFF2-40B4-BE49-F238E27FC236}">
                <a16:creationId xmlns:a16="http://schemas.microsoft.com/office/drawing/2014/main" id="{2D3DCFE4-1FFC-4631-80BE-1E5A9B13634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8C465B0-3FB1-44C5-876E-026E4E21AD5F}"/>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339582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D3346FA-275D-4ABE-8CC9-C0DCD4FDBC6C}"/>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3" name="Platshållare för sidfot 2">
            <a:extLst>
              <a:ext uri="{FF2B5EF4-FFF2-40B4-BE49-F238E27FC236}">
                <a16:creationId xmlns:a16="http://schemas.microsoft.com/office/drawing/2014/main" id="{CCCE6E6D-F16F-4B59-AB92-16547ADEB73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12AFBF7-FF75-4891-8A58-23497908007B}"/>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429308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702B37-3FE4-466F-958C-60D43F9922C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438B2E-9D89-4460-87B1-17E3EC571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3255625-B110-4813-86ED-40D732995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9CBCB6C2-B4B7-4178-A731-A54F820F83B7}"/>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6" name="Platshållare för sidfot 5">
            <a:extLst>
              <a:ext uri="{FF2B5EF4-FFF2-40B4-BE49-F238E27FC236}">
                <a16:creationId xmlns:a16="http://schemas.microsoft.com/office/drawing/2014/main" id="{56A2DB2F-48F9-4436-B3D7-C16E5826AE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3394CB1-5A91-4811-B58F-06B47A64B6B2}"/>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249003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81F285-F315-4EA4-9E9C-BD5701EBF10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EA49D4C-C747-4591-A1B4-E29776AF93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948465D-81E2-4E4C-8B35-5A8AF569E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B22732A2-E5A2-4714-9E72-FB3D97BB0814}"/>
              </a:ext>
            </a:extLst>
          </p:cNvPr>
          <p:cNvSpPr>
            <a:spLocks noGrp="1"/>
          </p:cNvSpPr>
          <p:nvPr>
            <p:ph type="dt" sz="half" idx="10"/>
          </p:nvPr>
        </p:nvSpPr>
        <p:spPr/>
        <p:txBody>
          <a:bodyPr/>
          <a:lstStyle/>
          <a:p>
            <a:fld id="{2D1CEB3C-AA33-44C5-B8B8-DAF7A5646074}" type="datetimeFigureOut">
              <a:rPr lang="sv-SE" smtClean="0"/>
              <a:t>2018-10-12</a:t>
            </a:fld>
            <a:endParaRPr lang="sv-SE"/>
          </a:p>
        </p:txBody>
      </p:sp>
      <p:sp>
        <p:nvSpPr>
          <p:cNvPr id="6" name="Platshållare för sidfot 5">
            <a:extLst>
              <a:ext uri="{FF2B5EF4-FFF2-40B4-BE49-F238E27FC236}">
                <a16:creationId xmlns:a16="http://schemas.microsoft.com/office/drawing/2014/main" id="{14A54CE6-C612-4203-B603-D05D3EEBBBC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3A96B93-72AD-4F81-9A58-94B61FEF30E0}"/>
              </a:ext>
            </a:extLst>
          </p:cNvPr>
          <p:cNvSpPr>
            <a:spLocks noGrp="1"/>
          </p:cNvSpPr>
          <p:nvPr>
            <p:ph type="sldNum" sz="quarter" idx="12"/>
          </p:nvPr>
        </p:nvSpPr>
        <p:spPr/>
        <p:txBody>
          <a:bodyPr/>
          <a:lstStyle/>
          <a:p>
            <a:fld id="{7781E424-DE07-4071-9D0B-F7366A152121}" type="slidenum">
              <a:rPr lang="sv-SE" smtClean="0"/>
              <a:t>‹#›</a:t>
            </a:fld>
            <a:endParaRPr lang="sv-SE"/>
          </a:p>
        </p:txBody>
      </p:sp>
    </p:spTree>
    <p:extLst>
      <p:ext uri="{BB962C8B-B14F-4D97-AF65-F5344CB8AC3E}">
        <p14:creationId xmlns:p14="http://schemas.microsoft.com/office/powerpoint/2010/main" val="2885476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9C4B031-8C90-4F33-9AD1-42339BCDDD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1A85D5D-AF23-46BD-BB4D-F9D9DDB475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701939B-60F1-42D7-8C31-3306BD8A0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CEB3C-AA33-44C5-B8B8-DAF7A5646074}" type="datetimeFigureOut">
              <a:rPr lang="sv-SE" smtClean="0"/>
              <a:t>2018-10-12</a:t>
            </a:fld>
            <a:endParaRPr lang="sv-SE"/>
          </a:p>
        </p:txBody>
      </p:sp>
      <p:sp>
        <p:nvSpPr>
          <p:cNvPr id="5" name="Platshållare för sidfot 4">
            <a:extLst>
              <a:ext uri="{FF2B5EF4-FFF2-40B4-BE49-F238E27FC236}">
                <a16:creationId xmlns:a16="http://schemas.microsoft.com/office/drawing/2014/main" id="{DB7DA840-0A90-4CDB-8939-CCA5032A7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AC6088A-9850-4A14-A0CE-9E105C25D4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1E424-DE07-4071-9D0B-F7366A152121}" type="slidenum">
              <a:rPr lang="sv-SE" smtClean="0"/>
              <a:t>‹#›</a:t>
            </a:fld>
            <a:endParaRPr lang="sv-SE"/>
          </a:p>
        </p:txBody>
      </p:sp>
    </p:spTree>
    <p:extLst>
      <p:ext uri="{BB962C8B-B14F-4D97-AF65-F5344CB8AC3E}">
        <p14:creationId xmlns:p14="http://schemas.microsoft.com/office/powerpoint/2010/main" val="35881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E62870-E5D8-4870-A1EF-70F3B25E822A}"/>
              </a:ext>
            </a:extLst>
          </p:cNvPr>
          <p:cNvSpPr>
            <a:spLocks noGrp="1"/>
          </p:cNvSpPr>
          <p:nvPr>
            <p:ph type="ctrTitle"/>
          </p:nvPr>
        </p:nvSpPr>
        <p:spPr>
          <a:xfrm>
            <a:off x="138223" y="1100470"/>
            <a:ext cx="11568223" cy="1376916"/>
          </a:xfrm>
        </p:spPr>
        <p:txBody>
          <a:bodyPr>
            <a:normAutofit/>
          </a:bodyPr>
          <a:lstStyle/>
          <a:p>
            <a:r>
              <a:rPr lang="sv-SE" sz="4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0000" endA="300" endPos="50000" dist="29997" dir="5400000" sy="-100000" algn="bl" rotWithShape="0"/>
                </a:effectLst>
                <a:latin typeface="Arabic Typesetting" panose="020B0604020202020204" pitchFamily="66" charset="-78"/>
                <a:cs typeface="Arabic Typesetting" panose="020B0604020202020204" pitchFamily="66" charset="-78"/>
              </a:rPr>
              <a:t>Kvinnliga könsstympning och manliga omskärelse.</a:t>
            </a:r>
          </a:p>
        </p:txBody>
      </p:sp>
      <p:sp>
        <p:nvSpPr>
          <p:cNvPr id="3" name="Underrubrik 2">
            <a:extLst>
              <a:ext uri="{FF2B5EF4-FFF2-40B4-BE49-F238E27FC236}">
                <a16:creationId xmlns:a16="http://schemas.microsoft.com/office/drawing/2014/main" id="{DC2C319D-C7A1-4EBA-91F5-F2B945B97616}"/>
              </a:ext>
            </a:extLst>
          </p:cNvPr>
          <p:cNvSpPr>
            <a:spLocks noGrp="1"/>
          </p:cNvSpPr>
          <p:nvPr>
            <p:ph type="subTitle" idx="1"/>
          </p:nvPr>
        </p:nvSpPr>
        <p:spPr>
          <a:xfrm>
            <a:off x="425302" y="2978834"/>
            <a:ext cx="11281144" cy="3255962"/>
          </a:xfrm>
        </p:spPr>
        <p:txBody>
          <a:bodyPr>
            <a:noAutofit/>
          </a:bodyPr>
          <a:lstStyle/>
          <a:p>
            <a:pPr algn="l"/>
            <a:r>
              <a:rPr lang="sv-SE" dirty="0"/>
              <a:t>			</a:t>
            </a:r>
          </a:p>
          <a:p>
            <a:pPr algn="l"/>
            <a:r>
              <a:rPr lang="sv-SE" i="1" dirty="0">
                <a:solidFill>
                  <a:srgbClr val="002060"/>
                </a:solidFill>
                <a:latin typeface="Centaur" panose="02030504050205020304" pitchFamily="18" charset="0"/>
              </a:rPr>
              <a:t> </a:t>
            </a:r>
          </a:p>
          <a:p>
            <a:pPr lvl="2" algn="l"/>
            <a:r>
              <a:rPr lang="sv-SE" sz="2800" i="1" dirty="0">
                <a:solidFill>
                  <a:srgbClr val="002060"/>
                </a:solidFill>
                <a:effectLst>
                  <a:reflection blurRad="6350" stA="50000" endA="300" endPos="50000" dist="60007" dir="5400000" sy="-100000" algn="bl" rotWithShape="0"/>
                </a:effectLst>
                <a:latin typeface="Centaur" panose="02030504050205020304" pitchFamily="18" charset="0"/>
              </a:rPr>
              <a:t>Anders </a:t>
            </a:r>
            <a:r>
              <a:rPr lang="sv-SE" sz="2800" i="1" dirty="0" err="1">
                <a:solidFill>
                  <a:srgbClr val="002060"/>
                </a:solidFill>
                <a:effectLst>
                  <a:reflection blurRad="6350" stA="50000" endA="300" endPos="50000" dist="60007" dir="5400000" sy="-100000" algn="bl" rotWithShape="0"/>
                </a:effectLst>
                <a:latin typeface="Centaur" panose="02030504050205020304" pitchFamily="18" charset="0"/>
              </a:rPr>
              <a:t>Inghage</a:t>
            </a:r>
            <a:r>
              <a:rPr lang="sv-SE" sz="2800" i="1" dirty="0">
                <a:solidFill>
                  <a:srgbClr val="002060"/>
                </a:solidFill>
                <a:effectLst>
                  <a:reflection blurRad="6350" stA="50000" endA="300" endPos="50000" dist="60007" dir="5400000" sy="-100000" algn="bl" rotWithShape="0"/>
                </a:effectLst>
                <a:latin typeface="Centaur" panose="02030504050205020304" pitchFamily="18" charset="0"/>
              </a:rPr>
              <a:t>.</a:t>
            </a:r>
          </a:p>
          <a:p>
            <a:pPr lvl="2" algn="l"/>
            <a:endParaRPr lang="sv-SE" sz="2800" i="1" dirty="0">
              <a:solidFill>
                <a:srgbClr val="002060"/>
              </a:solidFill>
              <a:effectLst>
                <a:reflection blurRad="6350" stA="50000" endA="300" endPos="50000" dist="60007" dir="5400000" sy="-100000" algn="bl" rotWithShape="0"/>
              </a:effectLst>
              <a:latin typeface="Centaur" panose="02030504050205020304" pitchFamily="18" charset="0"/>
            </a:endParaRPr>
          </a:p>
          <a:p>
            <a:pPr lvl="2" algn="l"/>
            <a:r>
              <a:rPr lang="sv-SE" sz="2800" i="1" dirty="0">
                <a:solidFill>
                  <a:srgbClr val="002060"/>
                </a:solidFill>
                <a:latin typeface="Centaur" panose="02030504050205020304" pitchFamily="18" charset="0"/>
              </a:rPr>
              <a:t>Kurs Naturkunskap 1a,1b</a:t>
            </a:r>
          </a:p>
          <a:p>
            <a:pPr lvl="2" algn="l"/>
            <a:r>
              <a:rPr lang="sv-SE" sz="2800" i="1" dirty="0">
                <a:solidFill>
                  <a:srgbClr val="002060"/>
                </a:solidFill>
                <a:latin typeface="Centaur" panose="02030504050205020304" pitchFamily="18" charset="0"/>
              </a:rPr>
              <a:t>2018-10-05</a:t>
            </a:r>
          </a:p>
          <a:p>
            <a:pPr algn="l"/>
            <a:r>
              <a:rPr lang="sv-SE" i="1" dirty="0">
                <a:solidFill>
                  <a:srgbClr val="002060"/>
                </a:solidFill>
                <a:latin typeface="Centaur" panose="02030504050205020304" pitchFamily="18" charset="0"/>
              </a:rPr>
              <a:t>								</a:t>
            </a:r>
            <a:r>
              <a:rPr lang="sv-SE" i="1" dirty="0">
                <a:solidFill>
                  <a:srgbClr val="002060"/>
                </a:solidFill>
                <a:effectLst>
                  <a:reflection blurRad="6350" stA="50000" endA="300" endPos="50000" dist="60007" dir="5400000" sy="-100000" algn="bl" rotWithShape="0"/>
                </a:effectLst>
                <a:latin typeface="Centaur" panose="02030504050205020304" pitchFamily="18" charset="0"/>
              </a:rPr>
              <a:t>     RIM AZZOU  </a:t>
            </a:r>
            <a:r>
              <a:rPr lang="sv-SE" i="1" dirty="0">
                <a:solidFill>
                  <a:srgbClr val="002060"/>
                </a:solidFill>
                <a:latin typeface="Centaur" panose="02030504050205020304" pitchFamily="18" charset="0"/>
              </a:rPr>
              <a:t>	</a:t>
            </a:r>
          </a:p>
        </p:txBody>
      </p:sp>
    </p:spTree>
    <p:extLst>
      <p:ext uri="{BB962C8B-B14F-4D97-AF65-F5344CB8AC3E}">
        <p14:creationId xmlns:p14="http://schemas.microsoft.com/office/powerpoint/2010/main" val="1853595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2">
            <a:extLst>
              <a:ext uri="{FF2B5EF4-FFF2-40B4-BE49-F238E27FC236}">
                <a16:creationId xmlns:a16="http://schemas.microsoft.com/office/drawing/2014/main" id="{392BDE1E-D6B9-44CB-9883-23B00086440A}"/>
              </a:ext>
            </a:extLst>
          </p:cNvPr>
          <p:cNvSpPr>
            <a:spLocks noGrp="1"/>
          </p:cNvSpPr>
          <p:nvPr>
            <p:ph idx="1"/>
          </p:nvPr>
        </p:nvSpPr>
        <p:spPr>
          <a:xfrm>
            <a:off x="795671" y="1419446"/>
            <a:ext cx="10113333" cy="4606781"/>
          </a:xfrm>
        </p:spPr>
        <p:txBody>
          <a:bodyPr>
            <a:normAutofit/>
          </a:bodyPr>
          <a:lstStyle/>
          <a:p>
            <a:endParaRPr lang="sv-SE" sz="2000" i="1" dirty="0">
              <a:solidFill>
                <a:srgbClr val="002060"/>
              </a:solidFill>
            </a:endParaRPr>
          </a:p>
          <a:p>
            <a:r>
              <a:rPr lang="sv-SE" sz="2000" i="1" dirty="0">
                <a:solidFill>
                  <a:srgbClr val="002060"/>
                </a:solidFill>
              </a:rPr>
              <a:t>Enligt lag i Sverige är det tillåtet med manliga omskärelse men måste göra operationen inom ren miljö t.ex. inom vård eller privat kirurgmottagning.</a:t>
            </a:r>
          </a:p>
          <a:p>
            <a:endParaRPr lang="sv-SE" sz="2000" i="1" dirty="0">
              <a:solidFill>
                <a:srgbClr val="002060"/>
              </a:solidFill>
            </a:endParaRPr>
          </a:p>
          <a:p>
            <a:r>
              <a:rPr lang="sv-SE" sz="2000" i="1" dirty="0">
                <a:solidFill>
                  <a:srgbClr val="002060"/>
                </a:solidFill>
              </a:rPr>
              <a:t>I Sverige är kvinnliga könsstympning olagligt och har varit förbjudet i Sverige sedan 1982 samt det leder till mellan 2 eller 4 fängelse.</a:t>
            </a:r>
          </a:p>
          <a:p>
            <a:endParaRPr lang="sv-SE" sz="2000" i="1" dirty="0">
              <a:solidFill>
                <a:srgbClr val="002060"/>
              </a:solidFill>
            </a:endParaRPr>
          </a:p>
          <a:p>
            <a:endParaRPr lang="sv-SE" sz="2000" i="1" dirty="0">
              <a:solidFill>
                <a:srgbClr val="002060"/>
              </a:solidFill>
            </a:endParaRPr>
          </a:p>
          <a:p>
            <a:endParaRPr lang="sv-SE" sz="2000" i="1" dirty="0"/>
          </a:p>
        </p:txBody>
      </p:sp>
    </p:spTree>
    <p:extLst>
      <p:ext uri="{BB962C8B-B14F-4D97-AF65-F5344CB8AC3E}">
        <p14:creationId xmlns:p14="http://schemas.microsoft.com/office/powerpoint/2010/main" val="404591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2">
            <a:extLst>
              <a:ext uri="{FF2B5EF4-FFF2-40B4-BE49-F238E27FC236}">
                <a16:creationId xmlns:a16="http://schemas.microsoft.com/office/drawing/2014/main" id="{392BDE1E-D6B9-44CB-9883-23B00086440A}"/>
              </a:ext>
            </a:extLst>
          </p:cNvPr>
          <p:cNvSpPr>
            <a:spLocks noGrp="1"/>
          </p:cNvSpPr>
          <p:nvPr>
            <p:ph idx="1"/>
          </p:nvPr>
        </p:nvSpPr>
        <p:spPr>
          <a:xfrm>
            <a:off x="625551" y="382772"/>
            <a:ext cx="10623696" cy="5369441"/>
          </a:xfrm>
        </p:spPr>
        <p:txBody>
          <a:bodyPr>
            <a:normAutofit fontScale="70000" lnSpcReduction="20000"/>
          </a:bodyPr>
          <a:lstStyle/>
          <a:p>
            <a:endParaRPr lang="sv-SE" sz="2000" i="1" dirty="0">
              <a:solidFill>
                <a:srgbClr val="002060"/>
              </a:solidFill>
            </a:endParaRPr>
          </a:p>
          <a:p>
            <a:pPr marL="0" indent="0">
              <a:buNone/>
            </a:pPr>
            <a:r>
              <a:rPr lang="sv-SE" sz="2000" i="1" dirty="0">
                <a:solidFill>
                  <a:srgbClr val="002060"/>
                </a:solidFill>
              </a:rPr>
              <a:t>Källa:</a:t>
            </a:r>
          </a:p>
          <a:p>
            <a:r>
              <a:rPr lang="sv-SE" sz="2000" i="1" dirty="0">
                <a:solidFill>
                  <a:srgbClr val="002060"/>
                </a:solidFill>
              </a:rPr>
              <a:t>Kvinnlig könsstampnying ger flickor men för livet :</a:t>
            </a:r>
          </a:p>
          <a:p>
            <a:pPr marL="0" indent="0">
              <a:buNone/>
            </a:pPr>
            <a:r>
              <a:rPr lang="sv-SE" sz="2000" i="1" dirty="0">
                <a:solidFill>
                  <a:srgbClr val="002060"/>
                </a:solidFill>
              </a:rPr>
              <a:t>       https://unicef.se/fakta/kvinnlig-konsstympning</a:t>
            </a:r>
          </a:p>
          <a:p>
            <a:r>
              <a:rPr lang="sv-SE" sz="2000" i="1" dirty="0">
                <a:solidFill>
                  <a:srgbClr val="002060"/>
                </a:solidFill>
              </a:rPr>
              <a:t>kvinnliga könsstympning :</a:t>
            </a:r>
          </a:p>
          <a:p>
            <a:pPr marL="0" indent="0">
              <a:buNone/>
            </a:pPr>
            <a:r>
              <a:rPr lang="sv-SE" sz="2000" i="1" dirty="0">
                <a:solidFill>
                  <a:srgbClr val="002060"/>
                </a:solidFill>
              </a:rPr>
              <a:t>       http://www.mimersbrunn.se/article?id=4939 </a:t>
            </a:r>
          </a:p>
          <a:p>
            <a:r>
              <a:rPr lang="sv-SE" sz="2000" i="1" dirty="0">
                <a:solidFill>
                  <a:srgbClr val="002060"/>
                </a:solidFill>
              </a:rPr>
              <a:t>Tillägg uppdaterade: 2018-06-11. Manusunderlag: Josefin Svensson, barnmorska, Region Östergötland. Könsstympning och omskärelse av flickors underliv :</a:t>
            </a:r>
          </a:p>
          <a:p>
            <a:pPr marL="0" indent="0">
              <a:buNone/>
            </a:pPr>
            <a:r>
              <a:rPr lang="sv-SE" sz="2000" i="1" dirty="0">
                <a:solidFill>
                  <a:srgbClr val="002060"/>
                </a:solidFill>
              </a:rPr>
              <a:t>      https://www.1177.se/Ostergotland/Fakta-och-rad/Sjukdomar/Konsstympning---omskuren-kvinna/</a:t>
            </a:r>
          </a:p>
          <a:p>
            <a:r>
              <a:rPr lang="sv-SE" sz="2000" i="1" dirty="0">
                <a:solidFill>
                  <a:srgbClr val="002060"/>
                </a:solidFill>
              </a:rPr>
              <a:t>kvinnlig könsstympning uppmärksammas världen över. </a:t>
            </a:r>
            <a:r>
              <a:rPr lang="sv-SE" sz="2000" i="1" dirty="0" err="1">
                <a:solidFill>
                  <a:srgbClr val="002060"/>
                </a:solidFill>
              </a:rPr>
              <a:t>Svt</a:t>
            </a:r>
            <a:r>
              <a:rPr lang="sv-SE" sz="2000" i="1" dirty="0">
                <a:solidFill>
                  <a:srgbClr val="002060"/>
                </a:solidFill>
              </a:rPr>
              <a:t> nyheter Publicerad 6 februari 2018 :</a:t>
            </a:r>
          </a:p>
          <a:p>
            <a:pPr marL="0" indent="0">
              <a:buNone/>
            </a:pPr>
            <a:r>
              <a:rPr lang="sv-SE" sz="2000" i="1" dirty="0">
                <a:solidFill>
                  <a:srgbClr val="002060"/>
                </a:solidFill>
              </a:rPr>
              <a:t>      https://www.svt.se/nyheter/lokalt/ost/konsstympning-uppmarksammas</a:t>
            </a:r>
          </a:p>
          <a:p>
            <a:r>
              <a:rPr lang="sv-SE" sz="2000" i="1" dirty="0">
                <a:solidFill>
                  <a:srgbClr val="002060"/>
                </a:solidFill>
              </a:rPr>
              <a:t>SFS nr : 2001:499 :</a:t>
            </a:r>
          </a:p>
          <a:p>
            <a:pPr marL="0" indent="0">
              <a:buNone/>
            </a:pPr>
            <a:r>
              <a:rPr lang="sv-SE" sz="2000" i="1" dirty="0">
                <a:solidFill>
                  <a:srgbClr val="002060"/>
                </a:solidFill>
              </a:rPr>
              <a:t>      https://www.riksdagen.se/sv/dokument-lagar/dokument/svensk-forfattningssamling/lag-2001499-om-omskarelse-av-pojkar_sfs-2001-499 </a:t>
            </a:r>
          </a:p>
          <a:p>
            <a:r>
              <a:rPr lang="sv-SE" sz="2000" i="1" dirty="0">
                <a:solidFill>
                  <a:srgbClr val="002060"/>
                </a:solidFill>
              </a:rPr>
              <a:t>Departement/myndighet :      </a:t>
            </a:r>
            <a:r>
              <a:rPr lang="sv-SE" sz="1900" i="1" dirty="0">
                <a:solidFill>
                  <a:srgbClr val="002060"/>
                </a:solidFill>
              </a:rPr>
              <a:t>Socialdepartementet Utfärdad : 2001-06-07</a:t>
            </a:r>
          </a:p>
          <a:p>
            <a:pPr marL="0" indent="0">
              <a:buNone/>
            </a:pPr>
            <a:r>
              <a:rPr lang="sv-SE" sz="1900" i="1" dirty="0">
                <a:solidFill>
                  <a:srgbClr val="002060"/>
                </a:solidFill>
              </a:rPr>
              <a:t>		              Ändrad : t.o.m. SFS 2017:48</a:t>
            </a:r>
          </a:p>
          <a:p>
            <a:pPr marL="0" indent="0">
              <a:buNone/>
            </a:pPr>
            <a:r>
              <a:rPr lang="sv-SE" sz="1900" i="1" dirty="0">
                <a:solidFill>
                  <a:srgbClr val="002060"/>
                </a:solidFill>
              </a:rPr>
              <a:t>		             Ändringsregister : SFSR (Regeringskansliet)</a:t>
            </a:r>
          </a:p>
          <a:p>
            <a:pPr marL="0" indent="0">
              <a:buNone/>
            </a:pPr>
            <a:r>
              <a:rPr lang="sv-SE" sz="1900" i="1" dirty="0">
                <a:solidFill>
                  <a:srgbClr val="002060"/>
                </a:solidFill>
              </a:rPr>
              <a:t> 	       	             Källa : Fulltext (Regeringskansliet) .</a:t>
            </a:r>
          </a:p>
          <a:p>
            <a:pPr marL="0" indent="0">
              <a:buNone/>
            </a:pPr>
            <a:r>
              <a:rPr lang="sv-SE" sz="1900" i="1" dirty="0">
                <a:solidFill>
                  <a:srgbClr val="002060"/>
                </a:solidFill>
              </a:rPr>
              <a:t>		             Lag (2001:499) om omskärelse av pojkar</a:t>
            </a:r>
          </a:p>
          <a:p>
            <a:pPr marL="0" indent="0">
              <a:buNone/>
            </a:pPr>
            <a:r>
              <a:rPr lang="sv-SE" sz="1800" i="1" dirty="0">
                <a:solidFill>
                  <a:srgbClr val="002060"/>
                </a:solidFill>
              </a:rPr>
              <a:t>stoppa könsstympning :</a:t>
            </a:r>
            <a:endParaRPr lang="sv-SE" sz="1900" i="1" dirty="0">
              <a:solidFill>
                <a:srgbClr val="002060"/>
              </a:solidFill>
            </a:endParaRPr>
          </a:p>
          <a:p>
            <a:r>
              <a:rPr lang="sv-SE" sz="2000" i="1" dirty="0">
                <a:solidFill>
                  <a:srgbClr val="002060"/>
                </a:solidFill>
              </a:rPr>
              <a:t>https://plansverige.org/stoppa-konsstympning/?src=SNO1217&amp;src=SNO1217&amp;msclkid=019b0ff4a6c71440b1f5544fe045d55d </a:t>
            </a:r>
          </a:p>
          <a:p>
            <a:pPr marL="0" indent="0">
              <a:buNone/>
            </a:pPr>
            <a:endParaRPr lang="sv-SE" sz="2000" i="1" dirty="0">
              <a:solidFill>
                <a:srgbClr val="002060"/>
              </a:solidFill>
            </a:endParaRPr>
          </a:p>
          <a:p>
            <a:endParaRPr lang="sv-SE" sz="2000" i="1" dirty="0">
              <a:solidFill>
                <a:srgbClr val="002060"/>
              </a:solidFill>
            </a:endParaRPr>
          </a:p>
          <a:p>
            <a:endParaRPr lang="sv-SE" sz="2000" i="1" dirty="0">
              <a:solidFill>
                <a:srgbClr val="002060"/>
              </a:solidFill>
            </a:endParaRPr>
          </a:p>
          <a:p>
            <a:endParaRPr lang="sv-SE" sz="2000" i="1" dirty="0"/>
          </a:p>
        </p:txBody>
      </p:sp>
    </p:spTree>
    <p:extLst>
      <p:ext uri="{BB962C8B-B14F-4D97-AF65-F5344CB8AC3E}">
        <p14:creationId xmlns:p14="http://schemas.microsoft.com/office/powerpoint/2010/main" val="333118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9BBDC-C4E4-4695-8040-C39C1A03CCEC}"/>
              </a:ext>
            </a:extLst>
          </p:cNvPr>
          <p:cNvSpPr>
            <a:spLocks noGrp="1"/>
          </p:cNvSpPr>
          <p:nvPr>
            <p:ph type="title"/>
          </p:nvPr>
        </p:nvSpPr>
        <p:spPr>
          <a:xfrm>
            <a:off x="838200" y="365125"/>
            <a:ext cx="10515600" cy="1187228"/>
          </a:xfrm>
        </p:spPr>
        <p:txBody>
          <a:bodyPr>
            <a:noAutofit/>
          </a:bodyPr>
          <a:lstStyle/>
          <a:p>
            <a:pPr algn="ctr"/>
            <a:r>
              <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t>Könsstympning :</a:t>
            </a:r>
            <a:br>
              <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br>
            <a:endPar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endParaRPr>
          </a:p>
        </p:txBody>
      </p:sp>
      <p:sp>
        <p:nvSpPr>
          <p:cNvPr id="3" name="Platshållare för innehåll 2">
            <a:extLst>
              <a:ext uri="{FF2B5EF4-FFF2-40B4-BE49-F238E27FC236}">
                <a16:creationId xmlns:a16="http://schemas.microsoft.com/office/drawing/2014/main" id="{0CAA005F-0B7D-4D34-9B46-A306D6C8D655}"/>
              </a:ext>
            </a:extLst>
          </p:cNvPr>
          <p:cNvSpPr>
            <a:spLocks noGrp="1"/>
          </p:cNvSpPr>
          <p:nvPr>
            <p:ph idx="1"/>
          </p:nvPr>
        </p:nvSpPr>
        <p:spPr>
          <a:xfrm>
            <a:off x="753140" y="2667184"/>
            <a:ext cx="10515600" cy="1523631"/>
          </a:xfrm>
        </p:spPr>
        <p:txBody>
          <a:bodyPr>
            <a:normAutofit lnSpcReduction="10000"/>
          </a:bodyPr>
          <a:lstStyle/>
          <a:p>
            <a:r>
              <a:rPr lang="sv-SE" i="1" dirty="0">
                <a:solidFill>
                  <a:srgbClr val="002060"/>
                </a:solidFill>
              </a:rPr>
              <a:t>Beteckning ”kvinnliga könsstympning” innehåller ingrepp som görs på olika sätt mot både flickors från 4 till 14 år och även kvinnors könsorgan . Detta smärtsamma ingreppen ger Allvarliga konsekvenser på både fysiskt och psykiskt.</a:t>
            </a:r>
          </a:p>
          <a:p>
            <a:pPr marL="0" indent="0">
              <a:buNone/>
            </a:pPr>
            <a:endParaRPr lang="sv-SE" dirty="0"/>
          </a:p>
        </p:txBody>
      </p:sp>
    </p:spTree>
    <p:extLst>
      <p:ext uri="{BB962C8B-B14F-4D97-AF65-F5344CB8AC3E}">
        <p14:creationId xmlns:p14="http://schemas.microsoft.com/office/powerpoint/2010/main" val="112914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FC192508-4A50-4A1D-9731-6FFC9DEBBFB4}"/>
              </a:ext>
            </a:extLst>
          </p:cNvPr>
          <p:cNvSpPr>
            <a:spLocks noGrp="1"/>
          </p:cNvSpPr>
          <p:nvPr>
            <p:ph type="title"/>
          </p:nvPr>
        </p:nvSpPr>
        <p:spPr>
          <a:xfrm>
            <a:off x="838200" y="365125"/>
            <a:ext cx="10515600" cy="1187228"/>
          </a:xfrm>
        </p:spPr>
        <p:txBody>
          <a:bodyPr>
            <a:noAutofit/>
          </a:bodyPr>
          <a:lstStyle/>
          <a:p>
            <a:pPr algn="ctr"/>
            <a:r>
              <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t>Vad är könsstympning för något?</a:t>
            </a:r>
            <a:br>
              <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br>
            <a:endPar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endParaRPr>
          </a:p>
        </p:txBody>
      </p:sp>
      <p:sp>
        <p:nvSpPr>
          <p:cNvPr id="5" name="Platshållare för innehåll 2">
            <a:extLst>
              <a:ext uri="{FF2B5EF4-FFF2-40B4-BE49-F238E27FC236}">
                <a16:creationId xmlns:a16="http://schemas.microsoft.com/office/drawing/2014/main" id="{392BDE1E-D6B9-44CB-9883-23B00086440A}"/>
              </a:ext>
            </a:extLst>
          </p:cNvPr>
          <p:cNvSpPr>
            <a:spLocks noGrp="1"/>
          </p:cNvSpPr>
          <p:nvPr>
            <p:ph idx="1"/>
          </p:nvPr>
        </p:nvSpPr>
        <p:spPr>
          <a:xfrm>
            <a:off x="529857" y="1552354"/>
            <a:ext cx="6019800" cy="4486940"/>
          </a:xfrm>
        </p:spPr>
        <p:txBody>
          <a:bodyPr>
            <a:normAutofit lnSpcReduction="10000"/>
          </a:bodyPr>
          <a:lstStyle/>
          <a:p>
            <a:r>
              <a:rPr lang="sv-SE" i="1" dirty="0">
                <a:solidFill>
                  <a:srgbClr val="002060"/>
                </a:solidFill>
              </a:rPr>
              <a:t>Fysiskt betyder det att skära bort delar av kvinnans yttre könsorgan (vagina)</a:t>
            </a:r>
          </a:p>
          <a:p>
            <a:endParaRPr lang="sv-SE" i="1" dirty="0">
              <a:solidFill>
                <a:srgbClr val="002060"/>
              </a:solidFill>
            </a:endParaRPr>
          </a:p>
          <a:p>
            <a:pPr marL="0" indent="0">
              <a:buNone/>
            </a:pPr>
            <a:endParaRPr lang="sv-SE" i="1" dirty="0">
              <a:solidFill>
                <a:srgbClr val="002060"/>
              </a:solidFill>
            </a:endParaRPr>
          </a:p>
          <a:p>
            <a:r>
              <a:rPr lang="sv-SE" i="1" dirty="0">
                <a:solidFill>
                  <a:srgbClr val="002060"/>
                </a:solidFill>
              </a:rPr>
              <a:t>Oftast görs ingreppen inom smutsig miljö med t.ex. knivar, rakblad och glass kärvar utan tvättade händer eller sterila medel, vilket leder till ökade risker för könsstympade att drabbas av infektioner, komplikationer, blödningar eller sjukdomar. </a:t>
            </a:r>
          </a:p>
          <a:p>
            <a:endParaRPr lang="sv-SE" dirty="0"/>
          </a:p>
        </p:txBody>
      </p:sp>
      <p:pic>
        <p:nvPicPr>
          <p:cNvPr id="7" name="Bildobjekt 6">
            <a:extLst>
              <a:ext uri="{FF2B5EF4-FFF2-40B4-BE49-F238E27FC236}">
                <a16:creationId xmlns:a16="http://schemas.microsoft.com/office/drawing/2014/main" id="{F3DBC99B-2454-4A8A-8E24-8AD5CB215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0410" y="1653695"/>
            <a:ext cx="5269444" cy="4839180"/>
          </a:xfrm>
          <a:prstGeom prst="rect">
            <a:avLst/>
          </a:prstGeom>
          <a:ln>
            <a:noFill/>
          </a:ln>
          <a:effectLst>
            <a:softEdge rad="112500"/>
          </a:effectLst>
        </p:spPr>
      </p:pic>
    </p:spTree>
    <p:extLst>
      <p:ext uri="{BB962C8B-B14F-4D97-AF65-F5344CB8AC3E}">
        <p14:creationId xmlns:p14="http://schemas.microsoft.com/office/powerpoint/2010/main" val="97268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a:extLst>
              <a:ext uri="{FF2B5EF4-FFF2-40B4-BE49-F238E27FC236}">
                <a16:creationId xmlns:a16="http://schemas.microsoft.com/office/drawing/2014/main" id="{05070382-6BDA-4C5E-8200-D8CB47CA5C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5981" y="321795"/>
            <a:ext cx="5459968" cy="6214409"/>
          </a:xfrm>
          <a:prstGeom prst="rect">
            <a:avLst/>
          </a:prstGeom>
          <a:ln>
            <a:noFill/>
          </a:ln>
          <a:effectLst>
            <a:softEdge rad="112500"/>
          </a:effectLst>
        </p:spPr>
      </p:pic>
      <p:sp>
        <p:nvSpPr>
          <p:cNvPr id="10" name="Rubrik 1">
            <a:extLst>
              <a:ext uri="{FF2B5EF4-FFF2-40B4-BE49-F238E27FC236}">
                <a16:creationId xmlns:a16="http://schemas.microsoft.com/office/drawing/2014/main" id="{151075DF-554E-4C05-9774-B047210D0582}"/>
              </a:ext>
            </a:extLst>
          </p:cNvPr>
          <p:cNvSpPr>
            <a:spLocks noGrp="1"/>
          </p:cNvSpPr>
          <p:nvPr>
            <p:ph type="title"/>
          </p:nvPr>
        </p:nvSpPr>
        <p:spPr>
          <a:xfrm>
            <a:off x="520994" y="-191386"/>
            <a:ext cx="5773479" cy="6964327"/>
          </a:xfrm>
        </p:spPr>
        <p:txBody>
          <a:bodyPr>
            <a:normAutofit/>
          </a:bodyPr>
          <a:lstStyle/>
          <a:p>
            <a:r>
              <a:rPr lang="sv-SE" sz="2800" i="1" dirty="0">
                <a:solidFill>
                  <a:srgbClr val="002060"/>
                </a:solidFill>
              </a:rPr>
              <a:t>Ett ingrepp till är att man kan</a:t>
            </a:r>
            <a:br>
              <a:rPr lang="sv-SE" sz="2800" i="1" dirty="0">
                <a:solidFill>
                  <a:srgbClr val="002060"/>
                </a:solidFill>
              </a:rPr>
            </a:br>
            <a:r>
              <a:rPr lang="sv-SE" sz="2800" i="1" dirty="0">
                <a:solidFill>
                  <a:srgbClr val="002060"/>
                </a:solidFill>
              </a:rPr>
              <a:t>sy ihop stora delar av den vaginala öppningen så att den endast blir några millimeter stora. Detta blir svårt för urin och </a:t>
            </a:r>
            <a:r>
              <a:rPr lang="sv-SE" sz="2800" i="1" dirty="0" err="1">
                <a:solidFill>
                  <a:srgbClr val="002060"/>
                </a:solidFill>
              </a:rPr>
              <a:t>menstuationsblad</a:t>
            </a:r>
            <a:r>
              <a:rPr lang="sv-SE" sz="2800" i="1" dirty="0">
                <a:solidFill>
                  <a:srgbClr val="002060"/>
                </a:solidFill>
              </a:rPr>
              <a:t> att passera.</a:t>
            </a:r>
            <a:br>
              <a:rPr lang="sv-SE" sz="2800" i="1" dirty="0">
                <a:solidFill>
                  <a:srgbClr val="002060"/>
                </a:solidFill>
              </a:rPr>
            </a:br>
            <a:br>
              <a:rPr lang="sv-SE" sz="2800" i="1" dirty="0">
                <a:solidFill>
                  <a:srgbClr val="002060"/>
                </a:solidFill>
              </a:rPr>
            </a:br>
            <a:br>
              <a:rPr lang="sv-SE" sz="2800" i="1" dirty="0">
                <a:solidFill>
                  <a:srgbClr val="002060"/>
                </a:solidFill>
              </a:rPr>
            </a:br>
            <a:br>
              <a:rPr lang="sv-SE" sz="2800" i="1" dirty="0">
                <a:solidFill>
                  <a:srgbClr val="002060"/>
                </a:solidFill>
              </a:rPr>
            </a:br>
            <a:r>
              <a:rPr lang="sv-SE" sz="2800" i="1" dirty="0">
                <a:solidFill>
                  <a:srgbClr val="002060"/>
                </a:solidFill>
              </a:rPr>
              <a:t> Vilket leder till Återkommande urinvägsinfektioner och andra fysiska problem samt svåra komplikationer vid graviditet och förlossning.</a:t>
            </a:r>
            <a:br>
              <a:rPr lang="sv-SE" sz="2800" i="1" dirty="0">
                <a:solidFill>
                  <a:srgbClr val="002060"/>
                </a:solidFill>
              </a:rPr>
            </a:br>
            <a:endParaRPr lang="sv-SE" sz="4000" dirty="0"/>
          </a:p>
        </p:txBody>
      </p:sp>
    </p:spTree>
    <p:extLst>
      <p:ext uri="{BB962C8B-B14F-4D97-AF65-F5344CB8AC3E}">
        <p14:creationId xmlns:p14="http://schemas.microsoft.com/office/powerpoint/2010/main" val="398323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271CD1-EA02-4779-80AF-8BE09EE86916}"/>
              </a:ext>
            </a:extLst>
          </p:cNvPr>
          <p:cNvSpPr>
            <a:spLocks noGrp="1"/>
          </p:cNvSpPr>
          <p:nvPr>
            <p:ph type="title"/>
          </p:nvPr>
        </p:nvSpPr>
        <p:spPr>
          <a:xfrm>
            <a:off x="606056" y="754910"/>
            <a:ext cx="5489944" cy="5656521"/>
          </a:xfrm>
        </p:spPr>
        <p:txBody>
          <a:bodyPr>
            <a:normAutofit/>
          </a:bodyPr>
          <a:lstStyle/>
          <a:p>
            <a:r>
              <a:rPr lang="sv-SE" sz="2800" i="1" dirty="0">
                <a:solidFill>
                  <a:srgbClr val="002060"/>
                </a:solidFill>
              </a:rPr>
              <a:t>En del flickor eller Kvinnor dör </a:t>
            </a:r>
            <a:r>
              <a:rPr lang="sv-SE" sz="2800" i="1" dirty="0" err="1">
                <a:solidFill>
                  <a:srgbClr val="002060"/>
                </a:solidFill>
              </a:rPr>
              <a:t>p.g.a</a:t>
            </a:r>
            <a:r>
              <a:rPr lang="sv-SE" sz="2800" i="1" dirty="0">
                <a:solidFill>
                  <a:srgbClr val="002060"/>
                </a:solidFill>
              </a:rPr>
              <a:t> detta och de andra blir traumatiserade och får det svårt med Sexuella samlivet både fysiskt och psykiskt.</a:t>
            </a:r>
            <a:br>
              <a:rPr lang="sv-SE" sz="2800" i="1" dirty="0">
                <a:solidFill>
                  <a:srgbClr val="002060"/>
                </a:solidFill>
              </a:rPr>
            </a:br>
            <a:br>
              <a:rPr lang="sv-SE" sz="2800" i="1" dirty="0">
                <a:solidFill>
                  <a:srgbClr val="002060"/>
                </a:solidFill>
              </a:rPr>
            </a:br>
            <a:br>
              <a:rPr lang="sv-SE" sz="2800" i="1" dirty="0">
                <a:solidFill>
                  <a:srgbClr val="002060"/>
                </a:solidFill>
              </a:rPr>
            </a:br>
            <a:br>
              <a:rPr lang="sv-SE" sz="2800" i="1" dirty="0">
                <a:solidFill>
                  <a:srgbClr val="002060"/>
                </a:solidFill>
              </a:rPr>
            </a:br>
            <a:r>
              <a:rPr lang="sv-SE" sz="2800" i="1" dirty="0">
                <a:solidFill>
                  <a:srgbClr val="002060"/>
                </a:solidFill>
              </a:rPr>
              <a:t> Det är som omänskliga och synd med Könsstympningen är att det oftast görs utan bedövning. </a:t>
            </a:r>
            <a:br>
              <a:rPr lang="sv-SE" sz="2800" i="1" dirty="0">
                <a:solidFill>
                  <a:srgbClr val="002060"/>
                </a:solidFill>
              </a:rPr>
            </a:br>
            <a:br>
              <a:rPr lang="sv-SE" sz="3200" dirty="0">
                <a:solidFill>
                  <a:srgbClr val="002060"/>
                </a:solidFill>
              </a:rPr>
            </a:br>
            <a:endParaRPr lang="sv-SE" dirty="0"/>
          </a:p>
        </p:txBody>
      </p:sp>
      <p:pic>
        <p:nvPicPr>
          <p:cNvPr id="5" name="Bildobjekt 4">
            <a:extLst>
              <a:ext uri="{FF2B5EF4-FFF2-40B4-BE49-F238E27FC236}">
                <a16:creationId xmlns:a16="http://schemas.microsoft.com/office/drawing/2014/main" id="{B63A6E72-F693-449F-A6C0-C69048ED8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2428" y="388088"/>
            <a:ext cx="4440865" cy="2854843"/>
          </a:xfrm>
          <a:prstGeom prst="rect">
            <a:avLst/>
          </a:prstGeom>
          <a:ln>
            <a:noFill/>
          </a:ln>
          <a:effectLst>
            <a:softEdge rad="112500"/>
          </a:effectLst>
        </p:spPr>
      </p:pic>
      <p:pic>
        <p:nvPicPr>
          <p:cNvPr id="7" name="Bildobjekt 6">
            <a:extLst>
              <a:ext uri="{FF2B5EF4-FFF2-40B4-BE49-F238E27FC236}">
                <a16:creationId xmlns:a16="http://schemas.microsoft.com/office/drawing/2014/main" id="{7A5A5602-3AFF-4709-B37B-3A6D00451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0409" y="3710764"/>
            <a:ext cx="5076826" cy="2977338"/>
          </a:xfrm>
          <a:prstGeom prst="rect">
            <a:avLst/>
          </a:prstGeom>
          <a:ln>
            <a:noFill/>
          </a:ln>
          <a:effectLst>
            <a:softEdge rad="112500"/>
          </a:effectLst>
        </p:spPr>
      </p:pic>
    </p:spTree>
    <p:extLst>
      <p:ext uri="{BB962C8B-B14F-4D97-AF65-F5344CB8AC3E}">
        <p14:creationId xmlns:p14="http://schemas.microsoft.com/office/powerpoint/2010/main" val="14787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271CD1-EA02-4779-80AF-8BE09EE86916}"/>
              </a:ext>
            </a:extLst>
          </p:cNvPr>
          <p:cNvSpPr>
            <a:spLocks noGrp="1"/>
          </p:cNvSpPr>
          <p:nvPr>
            <p:ph type="title"/>
          </p:nvPr>
        </p:nvSpPr>
        <p:spPr>
          <a:xfrm>
            <a:off x="701747" y="1605514"/>
            <a:ext cx="11323676" cy="3062179"/>
          </a:xfrm>
        </p:spPr>
        <p:txBody>
          <a:bodyPr>
            <a:normAutofit/>
          </a:bodyPr>
          <a:lstStyle/>
          <a:p>
            <a:r>
              <a:rPr lang="sv-SE" sz="2800" i="1" dirty="0">
                <a:solidFill>
                  <a:srgbClr val="002060"/>
                </a:solidFill>
              </a:rPr>
              <a:t>Enligt UNICEF som uppskattar att </a:t>
            </a:r>
            <a:r>
              <a:rPr lang="sv-SE" sz="2800" i="1" dirty="0">
                <a:solidFill>
                  <a:srgbClr val="002060"/>
                </a:solidFill>
                <a:effectLst>
                  <a:glow rad="228600">
                    <a:schemeClr val="accent5">
                      <a:satMod val="175000"/>
                      <a:alpha val="40000"/>
                    </a:schemeClr>
                  </a:glow>
                </a:effectLst>
              </a:rPr>
              <a:t>mer än 200 miljoner flickor och kvinnor </a:t>
            </a:r>
            <a:r>
              <a:rPr lang="sv-SE" sz="2800" i="1" dirty="0">
                <a:solidFill>
                  <a:srgbClr val="002060"/>
                </a:solidFill>
              </a:rPr>
              <a:t>som lever idag i sina samhälle har utsatts för en form av könsstympning i Östra, västra, och andra nordöstra Afrika, USA, Europa, Mellanöstern och många olika platser runt om i världen. </a:t>
            </a:r>
            <a:br>
              <a:rPr lang="sv-SE" sz="2800" i="1" dirty="0">
                <a:solidFill>
                  <a:srgbClr val="002060"/>
                </a:solidFill>
              </a:rPr>
            </a:br>
            <a:br>
              <a:rPr lang="sv-SE" sz="2800" i="1" dirty="0">
                <a:solidFill>
                  <a:srgbClr val="002060"/>
                </a:solidFill>
              </a:rPr>
            </a:br>
            <a:r>
              <a:rPr lang="sv-SE" sz="2800" i="1" dirty="0">
                <a:solidFill>
                  <a:srgbClr val="002060"/>
                </a:solidFill>
                <a:effectLst>
                  <a:glow rad="228600">
                    <a:schemeClr val="accent1">
                      <a:satMod val="175000"/>
                      <a:alpha val="40000"/>
                    </a:schemeClr>
                  </a:glow>
                </a:effectLst>
              </a:rPr>
              <a:t> Ca 44 miljoner av dessa 200 är flickor under 15 år.</a:t>
            </a:r>
            <a:endParaRPr lang="sv-SE" dirty="0">
              <a:effectLst>
                <a:glow rad="228600">
                  <a:schemeClr val="accent1">
                    <a:satMod val="175000"/>
                    <a:alpha val="40000"/>
                  </a:schemeClr>
                </a:glow>
              </a:effectLst>
            </a:endParaRPr>
          </a:p>
        </p:txBody>
      </p:sp>
    </p:spTree>
    <p:extLst>
      <p:ext uri="{BB962C8B-B14F-4D97-AF65-F5344CB8AC3E}">
        <p14:creationId xmlns:p14="http://schemas.microsoft.com/office/powerpoint/2010/main" val="1051369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FC192508-4A50-4A1D-9731-6FFC9DEBBFB4}"/>
              </a:ext>
            </a:extLst>
          </p:cNvPr>
          <p:cNvSpPr>
            <a:spLocks noGrp="1"/>
          </p:cNvSpPr>
          <p:nvPr>
            <p:ph type="title"/>
          </p:nvPr>
        </p:nvSpPr>
        <p:spPr>
          <a:xfrm>
            <a:off x="838200" y="365125"/>
            <a:ext cx="10515600" cy="1187228"/>
          </a:xfrm>
        </p:spPr>
        <p:txBody>
          <a:bodyPr>
            <a:noAutofit/>
          </a:bodyPr>
          <a:lstStyle/>
          <a:p>
            <a:pPr algn="ctr"/>
            <a:r>
              <a:rPr lang="sv-SE" sz="480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t>Varför görs könsstympning?</a:t>
            </a:r>
            <a:br>
              <a:rPr lang="sv-SE" sz="480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br>
            <a:endPar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endParaRPr>
          </a:p>
        </p:txBody>
      </p:sp>
      <p:sp>
        <p:nvSpPr>
          <p:cNvPr id="5" name="Platshållare för innehåll 2">
            <a:extLst>
              <a:ext uri="{FF2B5EF4-FFF2-40B4-BE49-F238E27FC236}">
                <a16:creationId xmlns:a16="http://schemas.microsoft.com/office/drawing/2014/main" id="{392BDE1E-D6B9-44CB-9883-23B00086440A}"/>
              </a:ext>
            </a:extLst>
          </p:cNvPr>
          <p:cNvSpPr>
            <a:spLocks noGrp="1"/>
          </p:cNvSpPr>
          <p:nvPr>
            <p:ph idx="1"/>
          </p:nvPr>
        </p:nvSpPr>
        <p:spPr>
          <a:xfrm>
            <a:off x="381002" y="1552353"/>
            <a:ext cx="5714998" cy="4827182"/>
          </a:xfrm>
        </p:spPr>
        <p:txBody>
          <a:bodyPr>
            <a:normAutofit lnSpcReduction="10000"/>
          </a:bodyPr>
          <a:lstStyle/>
          <a:p>
            <a:r>
              <a:rPr lang="sv-SE" sz="2000" i="1" dirty="0">
                <a:solidFill>
                  <a:srgbClr val="002060"/>
                </a:solidFill>
              </a:rPr>
              <a:t>Många tycker att Religion är det första skälet men det egentligen finns inget riktigt skrift bevis på någon religion som stödjer könsstympningen av flickor utan människor som brukar göra det som en tradition eller en sed.</a:t>
            </a:r>
          </a:p>
          <a:p>
            <a:pPr marL="0" indent="0">
              <a:buNone/>
            </a:pPr>
            <a:endParaRPr lang="sv-SE" sz="2000" i="1" dirty="0">
              <a:solidFill>
                <a:srgbClr val="002060"/>
              </a:solidFill>
            </a:endParaRPr>
          </a:p>
          <a:p>
            <a:r>
              <a:rPr lang="sv-SE" sz="2000" i="1" dirty="0">
                <a:solidFill>
                  <a:srgbClr val="002060"/>
                </a:solidFill>
              </a:rPr>
              <a:t> t.ex. I vissa samhällen vill man gifta sig med en oskuld , då med könsstympningen blir man säkrare eller kan man säga ha garanti att  hon är oskuld, i de samhällena tycker människor eller föräldrarna  genom att kvinnliga könsstympningen skyddad dem flickorna mot promiskuitet och sexuell lusta. </a:t>
            </a:r>
          </a:p>
          <a:p>
            <a:pPr marL="0" indent="0">
              <a:buNone/>
            </a:pPr>
            <a:endParaRPr lang="sv-SE" sz="2000" i="1" dirty="0">
              <a:solidFill>
                <a:srgbClr val="002060"/>
              </a:solidFill>
            </a:endParaRPr>
          </a:p>
          <a:p>
            <a:r>
              <a:rPr lang="sv-SE" sz="2000" i="1" dirty="0">
                <a:solidFill>
                  <a:srgbClr val="002060"/>
                </a:solidFill>
              </a:rPr>
              <a:t>Där blir oftast kvinnor som inte skärs bort sina könsorgan ogiftiga och har en Fullt och äckligt kvinnligt könsorgan tycker de.</a:t>
            </a:r>
          </a:p>
          <a:p>
            <a:endParaRPr lang="sv-SE" sz="2000" i="1" dirty="0"/>
          </a:p>
        </p:txBody>
      </p:sp>
      <p:pic>
        <p:nvPicPr>
          <p:cNvPr id="3" name="Bildobjekt 2">
            <a:extLst>
              <a:ext uri="{FF2B5EF4-FFF2-40B4-BE49-F238E27FC236}">
                <a16:creationId xmlns:a16="http://schemas.microsoft.com/office/drawing/2014/main" id="{24BA74FC-C5C0-4DC8-A316-AA55475960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233377"/>
            <a:ext cx="6037821" cy="5624623"/>
          </a:xfrm>
          <a:prstGeom prst="rect">
            <a:avLst/>
          </a:prstGeom>
          <a:ln>
            <a:noFill/>
          </a:ln>
          <a:effectLst>
            <a:softEdge rad="112500"/>
          </a:effectLst>
        </p:spPr>
      </p:pic>
    </p:spTree>
    <p:extLst>
      <p:ext uri="{BB962C8B-B14F-4D97-AF65-F5344CB8AC3E}">
        <p14:creationId xmlns:p14="http://schemas.microsoft.com/office/powerpoint/2010/main" val="406676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FC192508-4A50-4A1D-9731-6FFC9DEBBFB4}"/>
              </a:ext>
            </a:extLst>
          </p:cNvPr>
          <p:cNvSpPr>
            <a:spLocks noGrp="1"/>
          </p:cNvSpPr>
          <p:nvPr>
            <p:ph type="title"/>
          </p:nvPr>
        </p:nvSpPr>
        <p:spPr>
          <a:xfrm>
            <a:off x="838200" y="365125"/>
            <a:ext cx="10515600" cy="1187228"/>
          </a:xfrm>
        </p:spPr>
        <p:txBody>
          <a:bodyPr>
            <a:noAutofit/>
          </a:bodyPr>
          <a:lstStyle/>
          <a:p>
            <a:pPr algn="ctr"/>
            <a:r>
              <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t>Manliga omskärelse :</a:t>
            </a:r>
            <a:br>
              <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rPr>
            </a:br>
            <a:endParaRPr lang="sv-SE" sz="4800" dirty="0">
              <a:solidFill>
                <a:srgbClr val="002060"/>
              </a:solidFill>
              <a:effectLst>
                <a:reflection blurRad="6350" stA="50000" endA="300" endPos="50000" dist="60007" dir="5400000" sy="-100000" algn="bl" rotWithShape="0"/>
              </a:effectLst>
              <a:latin typeface="Arabic Typesetting" panose="03020402040406030203" pitchFamily="66" charset="-78"/>
              <a:cs typeface="Arabic Typesetting" panose="03020402040406030203" pitchFamily="66" charset="-78"/>
            </a:endParaRPr>
          </a:p>
        </p:txBody>
      </p:sp>
      <p:sp>
        <p:nvSpPr>
          <p:cNvPr id="5" name="Platshållare för innehåll 2">
            <a:extLst>
              <a:ext uri="{FF2B5EF4-FFF2-40B4-BE49-F238E27FC236}">
                <a16:creationId xmlns:a16="http://schemas.microsoft.com/office/drawing/2014/main" id="{392BDE1E-D6B9-44CB-9883-23B00086440A}"/>
              </a:ext>
            </a:extLst>
          </p:cNvPr>
          <p:cNvSpPr>
            <a:spLocks noGrp="1"/>
          </p:cNvSpPr>
          <p:nvPr>
            <p:ph idx="1"/>
          </p:nvPr>
        </p:nvSpPr>
        <p:spPr>
          <a:xfrm>
            <a:off x="209321" y="1552353"/>
            <a:ext cx="5470238" cy="5305647"/>
          </a:xfrm>
        </p:spPr>
        <p:txBody>
          <a:bodyPr>
            <a:normAutofit/>
          </a:bodyPr>
          <a:lstStyle/>
          <a:p>
            <a:endParaRPr lang="sv-SE" sz="2000" i="1" dirty="0">
              <a:solidFill>
                <a:srgbClr val="002060"/>
              </a:solidFill>
            </a:endParaRPr>
          </a:p>
          <a:p>
            <a:pPr>
              <a:lnSpc>
                <a:spcPct val="107000"/>
              </a:lnSpc>
              <a:spcAft>
                <a:spcPts val="0"/>
              </a:spcAft>
            </a:pPr>
            <a:r>
              <a:rPr lang="sv-SE" sz="2000" dirty="0">
                <a:solidFill>
                  <a:srgbClr val="000000"/>
                </a:solidFill>
                <a:latin typeface="ArialMT"/>
                <a:ea typeface="Calibri" panose="020F0502020204030204" pitchFamily="34" charset="0"/>
                <a:cs typeface="Arial" panose="020B0604020202020204" pitchFamily="34" charset="0"/>
              </a:rPr>
              <a:t>Beteckning </a:t>
            </a:r>
            <a:r>
              <a:rPr lang="sv-SE" sz="2000" dirty="0">
                <a:solidFill>
                  <a:srgbClr val="000000"/>
                </a:solidFill>
                <a:latin typeface="ArialMT"/>
                <a:ea typeface="Calibri" panose="020F0502020204030204" pitchFamily="34" charset="0"/>
                <a:cs typeface="ArialMT"/>
              </a:rPr>
              <a:t>”</a:t>
            </a:r>
            <a:r>
              <a:rPr lang="sv-SE" sz="2000" dirty="0">
                <a:solidFill>
                  <a:srgbClr val="000000"/>
                </a:solidFill>
                <a:latin typeface="ArialMT"/>
                <a:ea typeface="Calibri" panose="020F0502020204030204" pitchFamily="34" charset="0"/>
                <a:cs typeface="Arial" panose="020B0604020202020204" pitchFamily="34" charset="0"/>
              </a:rPr>
              <a:t>manliga omsk</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relse</a:t>
            </a:r>
            <a:r>
              <a:rPr lang="sv-SE" sz="2000" dirty="0">
                <a:solidFill>
                  <a:srgbClr val="000000"/>
                </a:solidFill>
                <a:latin typeface="ArialMT"/>
                <a:ea typeface="Calibri" panose="020F0502020204030204" pitchFamily="34" charset="0"/>
                <a:cs typeface="ArialMT"/>
              </a:rPr>
              <a:t>”</a:t>
            </a:r>
            <a:r>
              <a:rPr lang="sv-SE" sz="2000" dirty="0">
                <a:solidFill>
                  <a:srgbClr val="000000"/>
                </a:solidFill>
                <a:latin typeface="ArialMT"/>
                <a:ea typeface="Calibri" panose="020F0502020204030204" pitchFamily="34" charset="0"/>
                <a:cs typeface="Arial" panose="020B0604020202020204" pitchFamily="34" charset="0"/>
              </a:rPr>
              <a:t> </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r en form av angrepp som g</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rs f</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r pojkar som </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r </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ver 2 m</a:t>
            </a:r>
            <a:r>
              <a:rPr lang="sv-SE" sz="2000" dirty="0">
                <a:solidFill>
                  <a:srgbClr val="000000"/>
                </a:solidFill>
                <a:latin typeface="ArialMT"/>
                <a:ea typeface="Calibri" panose="020F0502020204030204" pitchFamily="34" charset="0"/>
                <a:cs typeface="ArialMT"/>
              </a:rPr>
              <a:t>å</a:t>
            </a:r>
            <a:r>
              <a:rPr lang="sv-SE" sz="2000" dirty="0">
                <a:solidFill>
                  <a:srgbClr val="000000"/>
                </a:solidFill>
                <a:latin typeface="ArialMT"/>
                <a:ea typeface="Calibri" panose="020F0502020204030204" pitchFamily="34" charset="0"/>
                <a:cs typeface="Arial" panose="020B0604020202020204" pitchFamily="34" charset="0"/>
              </a:rPr>
              <a:t>nader. Detta g</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rs fr</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mst av </a:t>
            </a:r>
            <a:r>
              <a:rPr lang="sv-SE" sz="2000" dirty="0">
                <a:solidFill>
                  <a:srgbClr val="222222"/>
                </a:solidFill>
                <a:latin typeface="ArialMT"/>
                <a:ea typeface="Calibri" panose="020F0502020204030204" pitchFamily="34" charset="0"/>
                <a:cs typeface="Arial" panose="020B0604020202020204" pitchFamily="34" charset="0"/>
              </a:rPr>
              <a:t>religi</a:t>
            </a:r>
            <a:r>
              <a:rPr lang="sv-SE" sz="2000" dirty="0">
                <a:solidFill>
                  <a:srgbClr val="222222"/>
                </a:solidFill>
                <a:latin typeface="ArialMT"/>
                <a:ea typeface="Calibri" panose="020F0502020204030204" pitchFamily="34" charset="0"/>
                <a:cs typeface="ArialMT"/>
              </a:rPr>
              <a:t>ö</a:t>
            </a:r>
            <a:r>
              <a:rPr lang="sv-SE" sz="2000" dirty="0">
                <a:solidFill>
                  <a:srgbClr val="222222"/>
                </a:solidFill>
                <a:latin typeface="ArialMT"/>
                <a:ea typeface="Calibri" panose="020F0502020204030204" pitchFamily="34" charset="0"/>
                <a:cs typeface="Arial" panose="020B0604020202020204" pitchFamily="34" charset="0"/>
              </a:rPr>
              <a:t>sa och kulturella sk</a:t>
            </a:r>
            <a:r>
              <a:rPr lang="sv-SE" sz="2000" dirty="0">
                <a:solidFill>
                  <a:srgbClr val="222222"/>
                </a:solidFill>
                <a:latin typeface="ArialMT"/>
                <a:ea typeface="Calibri" panose="020F0502020204030204" pitchFamily="34" charset="0"/>
                <a:cs typeface="ArialMT"/>
              </a:rPr>
              <a:t>ä</a:t>
            </a:r>
            <a:r>
              <a:rPr lang="sv-SE" sz="2000" dirty="0">
                <a:solidFill>
                  <a:srgbClr val="222222"/>
                </a:solidFill>
                <a:latin typeface="ArialMT"/>
                <a:ea typeface="Calibri" panose="020F0502020204030204" pitchFamily="34" charset="0"/>
                <a:cs typeface="Arial" panose="020B0604020202020204" pitchFamily="34" charset="0"/>
              </a:rPr>
              <a:t>l. I undantagsfall kan man g</a:t>
            </a:r>
            <a:r>
              <a:rPr lang="sv-SE" sz="2000" dirty="0">
                <a:solidFill>
                  <a:srgbClr val="222222"/>
                </a:solidFill>
                <a:latin typeface="ArialMT"/>
                <a:ea typeface="Calibri" panose="020F0502020204030204" pitchFamily="34" charset="0"/>
                <a:cs typeface="ArialMT"/>
              </a:rPr>
              <a:t>ö</a:t>
            </a:r>
            <a:r>
              <a:rPr lang="sv-SE" sz="2000" dirty="0">
                <a:solidFill>
                  <a:srgbClr val="222222"/>
                </a:solidFill>
                <a:latin typeface="ArialMT"/>
                <a:ea typeface="Calibri" panose="020F0502020204030204" pitchFamily="34" charset="0"/>
                <a:cs typeface="Arial" panose="020B0604020202020204" pitchFamily="34" charset="0"/>
              </a:rPr>
              <a:t>ra manliga omsk</a:t>
            </a:r>
            <a:r>
              <a:rPr lang="sv-SE" sz="2000" dirty="0">
                <a:solidFill>
                  <a:srgbClr val="222222"/>
                </a:solidFill>
                <a:latin typeface="ArialMT"/>
                <a:ea typeface="Calibri" panose="020F0502020204030204" pitchFamily="34" charset="0"/>
                <a:cs typeface="ArialMT"/>
              </a:rPr>
              <a:t>ä</a:t>
            </a:r>
            <a:r>
              <a:rPr lang="sv-SE" sz="2000" dirty="0">
                <a:solidFill>
                  <a:srgbClr val="222222"/>
                </a:solidFill>
                <a:latin typeface="ArialMT"/>
                <a:ea typeface="Calibri" panose="020F0502020204030204" pitchFamily="34" charset="0"/>
                <a:cs typeface="Arial" panose="020B0604020202020204" pitchFamily="34" charset="0"/>
              </a:rPr>
              <a:t>relse av medicinska sk</a:t>
            </a:r>
            <a:r>
              <a:rPr lang="sv-SE" sz="2000" dirty="0">
                <a:solidFill>
                  <a:srgbClr val="222222"/>
                </a:solidFill>
                <a:latin typeface="ArialMT"/>
                <a:ea typeface="Calibri" panose="020F0502020204030204" pitchFamily="34" charset="0"/>
                <a:cs typeface="ArialMT"/>
              </a:rPr>
              <a:t>ä</a:t>
            </a:r>
            <a:r>
              <a:rPr lang="sv-SE" sz="2000" dirty="0">
                <a:solidFill>
                  <a:srgbClr val="222222"/>
                </a:solidFill>
                <a:latin typeface="ArialMT"/>
                <a:ea typeface="Calibri" panose="020F0502020204030204" pitchFamily="34" charset="0"/>
                <a:cs typeface="Arial" panose="020B0604020202020204" pitchFamily="34" charset="0"/>
              </a:rPr>
              <a:t>l. </a:t>
            </a:r>
          </a:p>
          <a:p>
            <a:pPr>
              <a:lnSpc>
                <a:spcPct val="107000"/>
              </a:lnSpc>
              <a:spcAft>
                <a:spcPts val="0"/>
              </a:spcAft>
            </a:pPr>
            <a:r>
              <a:rPr lang="sv-SE" sz="2000" dirty="0">
                <a:solidFill>
                  <a:srgbClr val="222222"/>
                </a:solidFill>
                <a:latin typeface="ArialMT"/>
                <a:ea typeface="Calibri" panose="020F0502020204030204" pitchFamily="34" charset="0"/>
                <a:cs typeface="Arial" panose="020B0604020202020204" pitchFamily="34" charset="0"/>
              </a:rPr>
              <a:t> Omsk</a:t>
            </a:r>
            <a:r>
              <a:rPr lang="sv-SE" sz="2000" dirty="0">
                <a:solidFill>
                  <a:srgbClr val="222222"/>
                </a:solidFill>
                <a:latin typeface="ArialMT"/>
                <a:ea typeface="Calibri" panose="020F0502020204030204" pitchFamily="34" charset="0"/>
                <a:cs typeface="ArialMT"/>
              </a:rPr>
              <a:t>ä</a:t>
            </a:r>
            <a:r>
              <a:rPr lang="sv-SE" sz="2000" dirty="0">
                <a:solidFill>
                  <a:srgbClr val="222222"/>
                </a:solidFill>
                <a:latin typeface="ArialMT"/>
                <a:ea typeface="Calibri" panose="020F0502020204030204" pitchFamily="34" charset="0"/>
                <a:cs typeface="Arial" panose="020B0604020202020204" pitchFamily="34" charset="0"/>
              </a:rPr>
              <a:t>relsen </a:t>
            </a:r>
            <a:r>
              <a:rPr lang="sv-SE" sz="2000" dirty="0">
                <a:solidFill>
                  <a:srgbClr val="222222"/>
                </a:solidFill>
                <a:latin typeface="ArialMT"/>
                <a:ea typeface="Calibri" panose="020F0502020204030204" pitchFamily="34" charset="0"/>
                <a:cs typeface="ArialMT"/>
              </a:rPr>
              <a:t>ä</a:t>
            </a:r>
            <a:r>
              <a:rPr lang="sv-SE" sz="2000" dirty="0">
                <a:solidFill>
                  <a:srgbClr val="222222"/>
                </a:solidFill>
                <a:latin typeface="ArialMT"/>
                <a:ea typeface="Calibri" panose="020F0502020204030204" pitchFamily="34" charset="0"/>
                <a:cs typeface="Arial" panose="020B0604020202020204" pitchFamily="34" charset="0"/>
              </a:rPr>
              <a:t>r en v</a:t>
            </a:r>
            <a:r>
              <a:rPr lang="sv-SE" sz="2000" dirty="0">
                <a:solidFill>
                  <a:srgbClr val="222222"/>
                </a:solidFill>
                <a:latin typeface="ArialMT"/>
                <a:ea typeface="Calibri" panose="020F0502020204030204" pitchFamily="34" charset="0"/>
                <a:cs typeface="ArialMT"/>
              </a:rPr>
              <a:t>ä</a:t>
            </a:r>
            <a:r>
              <a:rPr lang="sv-SE" sz="2000" dirty="0">
                <a:solidFill>
                  <a:srgbClr val="222222"/>
                </a:solidFill>
                <a:latin typeface="ArialMT"/>
                <a:ea typeface="Calibri" panose="020F0502020204030204" pitchFamily="34" charset="0"/>
                <a:cs typeface="Arial" panose="020B0604020202020204" pitchFamily="34" charset="0"/>
              </a:rPr>
              <a:t>ldig gamla</a:t>
            </a:r>
            <a:r>
              <a:rPr lang="sv-SE" sz="2000" dirty="0">
                <a:solidFill>
                  <a:srgbClr val="000000"/>
                </a:solidFill>
                <a:latin typeface="ArialMT"/>
                <a:ea typeface="Calibri" panose="020F0502020204030204" pitchFamily="34" charset="0"/>
                <a:cs typeface="Arial" panose="020B0604020202020204" pitchFamily="34" charset="0"/>
              </a:rPr>
              <a:t> </a:t>
            </a:r>
            <a:r>
              <a:rPr lang="sv-SE" sz="2000" dirty="0">
                <a:solidFill>
                  <a:srgbClr val="222222"/>
                </a:solidFill>
                <a:latin typeface="ArialMT"/>
                <a:ea typeface="Calibri" panose="020F0502020204030204" pitchFamily="34" charset="0"/>
                <a:cs typeface="Arial" panose="020B0604020202020204" pitchFamily="34" charset="0"/>
              </a:rPr>
              <a:t>tradition. </a:t>
            </a:r>
            <a:r>
              <a:rPr lang="sv-SE" sz="2000" dirty="0">
                <a:solidFill>
                  <a:srgbClr val="000000"/>
                </a:solidFill>
                <a:latin typeface="ArialMT"/>
                <a:ea typeface="Calibri" panose="020F0502020204030204" pitchFamily="34" charset="0"/>
                <a:cs typeface="Arial" panose="020B0604020202020204" pitchFamily="34" charset="0"/>
              </a:rPr>
              <a:t>D</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r borttagande av f</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rhud runt yttre del av penisen som. </a:t>
            </a:r>
          </a:p>
          <a:p>
            <a:pPr>
              <a:lnSpc>
                <a:spcPct val="107000"/>
              </a:lnSpc>
              <a:spcAft>
                <a:spcPts val="0"/>
              </a:spcAft>
            </a:pPr>
            <a:endParaRPr lang="sv-SE" sz="2000" dirty="0">
              <a:solidFill>
                <a:srgbClr val="000000"/>
              </a:solidFill>
              <a:latin typeface="ArialMT"/>
              <a:ea typeface="Calibri" panose="020F0502020204030204" pitchFamily="34" charset="0"/>
              <a:cs typeface="Arial" panose="020B0604020202020204" pitchFamily="34" charset="0"/>
            </a:endParaRPr>
          </a:p>
          <a:p>
            <a:pPr>
              <a:lnSpc>
                <a:spcPct val="107000"/>
              </a:lnSpc>
              <a:spcAft>
                <a:spcPts val="0"/>
              </a:spcAft>
            </a:pPr>
            <a:r>
              <a:rPr lang="sv-SE" sz="2000" dirty="0">
                <a:solidFill>
                  <a:srgbClr val="000000"/>
                </a:solidFill>
                <a:latin typeface="ArialMT"/>
                <a:ea typeface="Calibri" panose="020F0502020204030204" pitchFamily="34" charset="0"/>
                <a:cs typeface="Arial" panose="020B0604020202020204" pitchFamily="34" charset="0"/>
              </a:rPr>
              <a:t>Där tycker folk och föräldrar att den inte p</a:t>
            </a:r>
            <a:r>
              <a:rPr lang="sv-SE" sz="2000" dirty="0">
                <a:solidFill>
                  <a:srgbClr val="000000"/>
                </a:solidFill>
                <a:latin typeface="ArialMT"/>
                <a:ea typeface="Calibri" panose="020F0502020204030204" pitchFamily="34" charset="0"/>
                <a:cs typeface="ArialMT"/>
              </a:rPr>
              <a:t>å</a:t>
            </a:r>
            <a:r>
              <a:rPr lang="sv-SE" sz="2000" dirty="0">
                <a:solidFill>
                  <a:srgbClr val="000000"/>
                </a:solidFill>
                <a:latin typeface="ArialMT"/>
                <a:ea typeface="Calibri" panose="020F0502020204030204" pitchFamily="34" charset="0"/>
                <a:cs typeface="Arial" panose="020B0604020202020204" pitchFamily="34" charset="0"/>
              </a:rPr>
              <a:t>verkar h</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lsan s</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rskilt om operationen g</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rs inom ren milj</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 och sterila medel. </a:t>
            </a:r>
            <a:endParaRPr lang="sv-SE" sz="2000" i="1" dirty="0"/>
          </a:p>
        </p:txBody>
      </p:sp>
      <p:pic>
        <p:nvPicPr>
          <p:cNvPr id="3" name="Bildobjekt 2">
            <a:extLst>
              <a:ext uri="{FF2B5EF4-FFF2-40B4-BE49-F238E27FC236}">
                <a16:creationId xmlns:a16="http://schemas.microsoft.com/office/drawing/2014/main" id="{27AD9BD7-5887-4E7E-8F29-470A61CE19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7257" y="1424763"/>
            <a:ext cx="5128435" cy="5284644"/>
          </a:xfrm>
          <a:prstGeom prst="rect">
            <a:avLst/>
          </a:prstGeom>
          <a:ln>
            <a:noFill/>
          </a:ln>
          <a:effectLst>
            <a:softEdge rad="112500"/>
          </a:effectLst>
        </p:spPr>
      </p:pic>
    </p:spTree>
    <p:extLst>
      <p:ext uri="{BB962C8B-B14F-4D97-AF65-F5344CB8AC3E}">
        <p14:creationId xmlns:p14="http://schemas.microsoft.com/office/powerpoint/2010/main" val="224603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2">
            <a:extLst>
              <a:ext uri="{FF2B5EF4-FFF2-40B4-BE49-F238E27FC236}">
                <a16:creationId xmlns:a16="http://schemas.microsoft.com/office/drawing/2014/main" id="{392BDE1E-D6B9-44CB-9883-23B00086440A}"/>
              </a:ext>
            </a:extLst>
          </p:cNvPr>
          <p:cNvSpPr>
            <a:spLocks noGrp="1"/>
          </p:cNvSpPr>
          <p:nvPr>
            <p:ph idx="1"/>
          </p:nvPr>
        </p:nvSpPr>
        <p:spPr>
          <a:xfrm>
            <a:off x="154644" y="683046"/>
            <a:ext cx="4725828" cy="5794871"/>
          </a:xfrm>
        </p:spPr>
        <p:txBody>
          <a:bodyPr>
            <a:normAutofit/>
          </a:bodyPr>
          <a:lstStyle/>
          <a:p>
            <a:endParaRPr lang="sv-SE" sz="2000" dirty="0">
              <a:solidFill>
                <a:srgbClr val="000000"/>
              </a:solidFill>
              <a:latin typeface="ArialMT"/>
              <a:ea typeface="Calibri" panose="020F0502020204030204" pitchFamily="34" charset="0"/>
              <a:cs typeface="Arial" panose="020B0604020202020204" pitchFamily="34" charset="0"/>
            </a:endParaRPr>
          </a:p>
          <a:p>
            <a:pPr>
              <a:lnSpc>
                <a:spcPct val="107000"/>
              </a:lnSpc>
              <a:spcAft>
                <a:spcPts val="0"/>
              </a:spcAft>
            </a:pPr>
            <a:r>
              <a:rPr lang="sv-SE" sz="2000" dirty="0">
                <a:solidFill>
                  <a:srgbClr val="000000"/>
                </a:solidFill>
                <a:latin typeface="ArialMT"/>
                <a:ea typeface="Calibri" panose="020F0502020204030204" pitchFamily="34" charset="0"/>
                <a:cs typeface="Arial" panose="020B0604020202020204" pitchFamily="34" charset="0"/>
              </a:rPr>
              <a:t>Vissa studier säger att manlig omsk</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relse kan minska risker f</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r infektioner och ge </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kad sexuell njutning exakt tv</a:t>
            </a:r>
            <a:r>
              <a:rPr lang="sv-SE" sz="2000" dirty="0">
                <a:solidFill>
                  <a:srgbClr val="000000"/>
                </a:solidFill>
                <a:latin typeface="ArialMT"/>
                <a:ea typeface="Calibri" panose="020F0502020204030204" pitchFamily="34" charset="0"/>
                <a:cs typeface="ArialMT"/>
              </a:rPr>
              <a:t>ä</a:t>
            </a:r>
            <a:r>
              <a:rPr lang="sv-SE" sz="2000" dirty="0">
                <a:solidFill>
                  <a:srgbClr val="000000"/>
                </a:solidFill>
                <a:latin typeface="ArialMT"/>
                <a:ea typeface="Calibri" panose="020F0502020204030204" pitchFamily="34" charset="0"/>
                <a:cs typeface="Arial" panose="020B0604020202020204" pitchFamily="34" charset="0"/>
              </a:rPr>
              <a:t>rtemot konsekvenser f</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r kvinnliga k</a:t>
            </a:r>
            <a:r>
              <a:rPr lang="sv-SE" sz="2000" dirty="0">
                <a:solidFill>
                  <a:srgbClr val="000000"/>
                </a:solidFill>
                <a:latin typeface="ArialMT"/>
                <a:ea typeface="Calibri" panose="020F0502020204030204" pitchFamily="34" charset="0"/>
                <a:cs typeface="ArialMT"/>
              </a:rPr>
              <a:t>ö</a:t>
            </a:r>
            <a:r>
              <a:rPr lang="sv-SE" sz="2000" dirty="0">
                <a:solidFill>
                  <a:srgbClr val="000000"/>
                </a:solidFill>
                <a:latin typeface="ArialMT"/>
                <a:ea typeface="Calibri" panose="020F0502020204030204" pitchFamily="34" charset="0"/>
                <a:cs typeface="Arial" panose="020B0604020202020204" pitchFamily="34" charset="0"/>
              </a:rPr>
              <a:t>nsstympning.</a:t>
            </a:r>
            <a:endParaRPr lang="sv-SE" sz="1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sv-SE" sz="2000" i="1" dirty="0"/>
          </a:p>
        </p:txBody>
      </p:sp>
      <p:pic>
        <p:nvPicPr>
          <p:cNvPr id="7" name="Bildobjekt 6">
            <a:extLst>
              <a:ext uri="{FF2B5EF4-FFF2-40B4-BE49-F238E27FC236}">
                <a16:creationId xmlns:a16="http://schemas.microsoft.com/office/drawing/2014/main" id="{B81E7BC3-41B8-48E9-A4D4-F870A4E971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1098" y="287079"/>
            <a:ext cx="6888123" cy="6283842"/>
          </a:xfrm>
          <a:prstGeom prst="rect">
            <a:avLst/>
          </a:prstGeom>
          <a:ln>
            <a:noFill/>
          </a:ln>
          <a:effectLst>
            <a:softEdge rad="112500"/>
          </a:effectLst>
        </p:spPr>
      </p:pic>
      <p:sp>
        <p:nvSpPr>
          <p:cNvPr id="2" name="Rektangel 1">
            <a:extLst>
              <a:ext uri="{FF2B5EF4-FFF2-40B4-BE49-F238E27FC236}">
                <a16:creationId xmlns:a16="http://schemas.microsoft.com/office/drawing/2014/main" id="{E192FFE2-8D58-41C0-BC92-268BA91A570F}"/>
              </a:ext>
            </a:extLst>
          </p:cNvPr>
          <p:cNvSpPr/>
          <p:nvPr/>
        </p:nvSpPr>
        <p:spPr>
          <a:xfrm>
            <a:off x="319693" y="3789802"/>
            <a:ext cx="4395730" cy="1855573"/>
          </a:xfrm>
          <a:prstGeom prst="rect">
            <a:avLst/>
          </a:prstGeom>
        </p:spPr>
        <p:txBody>
          <a:bodyPr wrap="square">
            <a:spAutoFit/>
          </a:bodyPr>
          <a:lstStyle/>
          <a:p>
            <a:pPr>
              <a:lnSpc>
                <a:spcPct val="107000"/>
              </a:lnSpc>
              <a:spcAft>
                <a:spcPts val="0"/>
              </a:spcAft>
            </a:pPr>
            <a:r>
              <a:rPr lang="sv-SE" dirty="0">
                <a:solidFill>
                  <a:srgbClr val="000000"/>
                </a:solidFill>
                <a:latin typeface="ArialMT"/>
                <a:ea typeface="Calibri" panose="020F0502020204030204" pitchFamily="34" charset="0"/>
                <a:cs typeface="Arial" panose="020B0604020202020204" pitchFamily="34" charset="0"/>
              </a:rPr>
              <a:t>Enligt 1177 v</a:t>
            </a:r>
            <a:r>
              <a:rPr lang="sv-SE" dirty="0">
                <a:solidFill>
                  <a:srgbClr val="000000"/>
                </a:solidFill>
                <a:latin typeface="ArialMT"/>
                <a:ea typeface="Calibri" panose="020F0502020204030204" pitchFamily="34" charset="0"/>
                <a:cs typeface="ArialMT"/>
              </a:rPr>
              <a:t>å</a:t>
            </a:r>
            <a:r>
              <a:rPr lang="sv-SE" dirty="0">
                <a:solidFill>
                  <a:srgbClr val="000000"/>
                </a:solidFill>
                <a:latin typeface="ArialMT"/>
                <a:ea typeface="Calibri" panose="020F0502020204030204" pitchFamily="34" charset="0"/>
                <a:cs typeface="Arial" panose="020B0604020202020204" pitchFamily="34" charset="0"/>
              </a:rPr>
              <a:t>rdguiden s</a:t>
            </a:r>
            <a:r>
              <a:rPr lang="sv-SE" dirty="0">
                <a:solidFill>
                  <a:srgbClr val="000000"/>
                </a:solidFill>
                <a:latin typeface="ArialMT"/>
                <a:ea typeface="Calibri" panose="020F0502020204030204" pitchFamily="34" charset="0"/>
                <a:cs typeface="ArialMT"/>
              </a:rPr>
              <a:t>ä</a:t>
            </a:r>
            <a:r>
              <a:rPr lang="sv-SE" dirty="0">
                <a:solidFill>
                  <a:srgbClr val="000000"/>
                </a:solidFill>
                <a:latin typeface="ArialMT"/>
                <a:ea typeface="Calibri" panose="020F0502020204030204" pitchFamily="34" charset="0"/>
                <a:cs typeface="Arial" panose="020B0604020202020204" pitchFamily="34" charset="0"/>
              </a:rPr>
              <a:t>ger att f</a:t>
            </a:r>
            <a:r>
              <a:rPr lang="sv-SE" dirty="0">
                <a:solidFill>
                  <a:srgbClr val="000000"/>
                </a:solidFill>
                <a:latin typeface="ArialMT"/>
                <a:ea typeface="Calibri" panose="020F0502020204030204" pitchFamily="34" charset="0"/>
                <a:cs typeface="ArialMT"/>
              </a:rPr>
              <a:t>ö</a:t>
            </a:r>
            <a:r>
              <a:rPr lang="sv-SE" dirty="0">
                <a:solidFill>
                  <a:srgbClr val="000000"/>
                </a:solidFill>
                <a:latin typeface="ArialMT"/>
                <a:ea typeface="Calibri" panose="020F0502020204030204" pitchFamily="34" charset="0"/>
                <a:cs typeface="Arial" panose="020B0604020202020204" pitchFamily="34" charset="0"/>
              </a:rPr>
              <a:t>rhuden finns f</a:t>
            </a:r>
            <a:r>
              <a:rPr lang="sv-SE" dirty="0">
                <a:solidFill>
                  <a:srgbClr val="000000"/>
                </a:solidFill>
                <a:latin typeface="ArialMT"/>
                <a:ea typeface="Calibri" panose="020F0502020204030204" pitchFamily="34" charset="0"/>
                <a:cs typeface="ArialMT"/>
              </a:rPr>
              <a:t>ö</a:t>
            </a:r>
            <a:r>
              <a:rPr lang="sv-SE" dirty="0">
                <a:solidFill>
                  <a:srgbClr val="000000"/>
                </a:solidFill>
                <a:latin typeface="ArialMT"/>
                <a:ea typeface="Calibri" panose="020F0502020204030204" pitchFamily="34" charset="0"/>
                <a:cs typeface="Arial" panose="020B0604020202020204" pitchFamily="34" charset="0"/>
              </a:rPr>
              <a:t>r att skydda ollonet, eftersom </a:t>
            </a:r>
            <a:r>
              <a:rPr lang="sv-SE" dirty="0">
                <a:solidFill>
                  <a:srgbClr val="000000"/>
                </a:solidFill>
                <a:latin typeface="ArialMT"/>
                <a:ea typeface="Calibri" panose="020F0502020204030204" pitchFamily="34" charset="0"/>
                <a:cs typeface="ArialMT"/>
              </a:rPr>
              <a:t>ä</a:t>
            </a:r>
            <a:r>
              <a:rPr lang="sv-SE" dirty="0">
                <a:solidFill>
                  <a:srgbClr val="000000"/>
                </a:solidFill>
                <a:latin typeface="ArialMT"/>
                <a:ea typeface="Calibri" panose="020F0502020204030204" pitchFamily="34" charset="0"/>
                <a:cs typeface="Arial" panose="020B0604020202020204" pitchFamily="34" charset="0"/>
              </a:rPr>
              <a:t>r</a:t>
            </a:r>
            <a:r>
              <a:rPr lang="sv-SE" sz="1600" dirty="0">
                <a:latin typeface="Calibri" panose="020F0502020204030204" pitchFamily="34" charset="0"/>
                <a:ea typeface="Calibri" panose="020F0502020204030204" pitchFamily="34" charset="0"/>
                <a:cs typeface="Arial" panose="020B0604020202020204" pitchFamily="34" charset="0"/>
              </a:rPr>
              <a:t> </a:t>
            </a:r>
            <a:r>
              <a:rPr lang="sv-SE" dirty="0">
                <a:solidFill>
                  <a:srgbClr val="000000"/>
                </a:solidFill>
                <a:latin typeface="ArialMT"/>
                <a:ea typeface="Calibri" panose="020F0502020204030204" pitchFamily="34" charset="0"/>
                <a:cs typeface="Arial" panose="020B0604020202020204" pitchFamily="34" charset="0"/>
              </a:rPr>
              <a:t>det ett tunt och k</a:t>
            </a:r>
            <a:r>
              <a:rPr lang="sv-SE" dirty="0">
                <a:solidFill>
                  <a:srgbClr val="000000"/>
                </a:solidFill>
                <a:latin typeface="ArialMT"/>
                <a:ea typeface="Calibri" panose="020F0502020204030204" pitchFamily="34" charset="0"/>
                <a:cs typeface="ArialMT"/>
              </a:rPr>
              <a:t>ä</a:t>
            </a:r>
            <a:r>
              <a:rPr lang="sv-SE" dirty="0">
                <a:solidFill>
                  <a:srgbClr val="000000"/>
                </a:solidFill>
                <a:latin typeface="ArialMT"/>
                <a:ea typeface="Calibri" panose="020F0502020204030204" pitchFamily="34" charset="0"/>
                <a:cs typeface="Arial" panose="020B0604020202020204" pitchFamily="34" charset="0"/>
              </a:rPr>
              <a:t>nsligt område  s</a:t>
            </a:r>
            <a:r>
              <a:rPr lang="sv-SE" dirty="0">
                <a:solidFill>
                  <a:srgbClr val="000000"/>
                </a:solidFill>
                <a:latin typeface="ArialMT"/>
                <a:ea typeface="Calibri" panose="020F0502020204030204" pitchFamily="34" charset="0"/>
                <a:cs typeface="ArialMT"/>
              </a:rPr>
              <a:t>å</a:t>
            </a:r>
            <a:r>
              <a:rPr lang="sv-SE" dirty="0">
                <a:solidFill>
                  <a:srgbClr val="000000"/>
                </a:solidFill>
                <a:latin typeface="ArialMT"/>
                <a:ea typeface="Calibri" panose="020F0502020204030204" pitchFamily="34" charset="0"/>
                <a:cs typeface="Arial" panose="020B0604020202020204" pitchFamily="34" charset="0"/>
              </a:rPr>
              <a:t> om man tar bort stora delar av f</a:t>
            </a:r>
            <a:r>
              <a:rPr lang="sv-SE" dirty="0">
                <a:solidFill>
                  <a:srgbClr val="000000"/>
                </a:solidFill>
                <a:latin typeface="ArialMT"/>
                <a:ea typeface="Calibri" panose="020F0502020204030204" pitchFamily="34" charset="0"/>
                <a:cs typeface="ArialMT"/>
              </a:rPr>
              <a:t>ö</a:t>
            </a:r>
            <a:r>
              <a:rPr lang="sv-SE" dirty="0">
                <a:solidFill>
                  <a:srgbClr val="000000"/>
                </a:solidFill>
                <a:latin typeface="ArialMT"/>
                <a:ea typeface="Calibri" panose="020F0502020204030204" pitchFamily="34" charset="0"/>
                <a:cs typeface="Arial" panose="020B0604020202020204" pitchFamily="34" charset="0"/>
              </a:rPr>
              <a:t>rhuden blir det inte skydd som tidigare.</a:t>
            </a:r>
            <a:endParaRPr lang="sv-SE"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06165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ject" id="{BC35EF65-424B-4FF5-A294-0F4BE918AAB5}" vid="{FC272411-5A36-4AE1-95F3-94464DE53FE0}"/>
    </a:ext>
  </a:extLst>
</a:theme>
</file>

<file path=docProps/app.xml><?xml version="1.0" encoding="utf-8"?>
<Properties xmlns="http://schemas.openxmlformats.org/officeDocument/2006/extended-properties" xmlns:vt="http://schemas.openxmlformats.org/officeDocument/2006/docPropsVTypes">
  <Template/>
  <TotalTime>148</TotalTime>
  <Words>641</Words>
  <Application>Microsoft Office PowerPoint</Application>
  <PresentationFormat>Bredbild</PresentationFormat>
  <Paragraphs>59</Paragraphs>
  <Slides>11</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Arabic Typesetting</vt:lpstr>
      <vt:lpstr>Arial</vt:lpstr>
      <vt:lpstr>ArialMT</vt:lpstr>
      <vt:lpstr>Calibri</vt:lpstr>
      <vt:lpstr>Calibri Light</vt:lpstr>
      <vt:lpstr>Centaur</vt:lpstr>
      <vt:lpstr>Office-tema</vt:lpstr>
      <vt:lpstr>Kvinnliga könsstympning och manliga omskärelse.</vt:lpstr>
      <vt:lpstr>Könsstympning : </vt:lpstr>
      <vt:lpstr>Vad är könsstympning för något? </vt:lpstr>
      <vt:lpstr>Ett ingrepp till är att man kan sy ihop stora delar av den vaginala öppningen så att den endast blir några millimeter stora. Detta blir svårt för urin och menstuationsblad att passera.     Vilket leder till Återkommande urinvägsinfektioner och andra fysiska problem samt svåra komplikationer vid graviditet och förlossning. </vt:lpstr>
      <vt:lpstr>En del flickor eller Kvinnor dör p.g.a detta och de andra blir traumatiserade och får det svårt med Sexuella samlivet både fysiskt och psykiskt.     Det är som omänskliga och synd med Könsstympningen är att det oftast görs utan bedövning.   </vt:lpstr>
      <vt:lpstr>Enligt UNICEF som uppskattar att mer än 200 miljoner flickor och kvinnor som lever idag i sina samhälle har utsatts för en form av könsstympning i Östra, västra, och andra nordöstra Afrika, USA, Europa, Mellanöstern och många olika platser runt om i världen.    Ca 44 miljoner av dessa 200 är flickor under 15 år.</vt:lpstr>
      <vt:lpstr>Varför görs könsstympning? </vt:lpstr>
      <vt:lpstr>Manliga omskärelse : </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Kvinnliga könsstympning och manliga omskärelse.</dc:title>
  <dc:creator>meysalrim azzou</dc:creator>
  <cp:lastModifiedBy>meysalrim azzou</cp:lastModifiedBy>
  <cp:revision>25</cp:revision>
  <dcterms:created xsi:type="dcterms:W3CDTF">2018-10-09T17:16:42Z</dcterms:created>
  <dcterms:modified xsi:type="dcterms:W3CDTF">2018-10-12T08:46:56Z</dcterms:modified>
</cp:coreProperties>
</file>